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  <p:sldMasterId id="2147483691" r:id="rId3"/>
  </p:sldMasterIdLst>
  <p:notesMasterIdLst>
    <p:notesMasterId r:id="rId67"/>
  </p:notesMasterIdLst>
  <p:handoutMasterIdLst>
    <p:handoutMasterId r:id="rId68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19" r:id="rId55"/>
    <p:sldId id="320" r:id="rId56"/>
    <p:sldId id="321" r:id="rId57"/>
    <p:sldId id="307" r:id="rId58"/>
    <p:sldId id="308" r:id="rId59"/>
    <p:sldId id="309" r:id="rId60"/>
    <p:sldId id="310" r:id="rId61"/>
    <p:sldId id="322" r:id="rId62"/>
    <p:sldId id="323" r:id="rId63"/>
    <p:sldId id="324" r:id="rId64"/>
    <p:sldId id="325" r:id="rId65"/>
    <p:sldId id="361" r:id="rId66"/>
  </p:sldIdLst>
  <p:sldSz cx="16256000" cy="9144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Open Sans" panose="020B0606030504020204" pitchFamily="34" charset="0"/>
      <p:regular r:id="rId73"/>
      <p:bold r:id="rId74"/>
      <p:italic r:id="rId75"/>
      <p:boldItalic r:id="rId76"/>
    </p:embeddedFont>
    <p:embeddedFont>
      <p:font typeface="Open Sans ExtraBold" panose="020B0906030804020204" pitchFamily="34" charset="0"/>
      <p:bold r:id="rId77"/>
      <p:italic r:id="rId78"/>
      <p:boldItalic r:id="rId79"/>
    </p:embeddedFont>
    <p:embeddedFont>
      <p:font typeface="Open Sans Semibold" panose="020B070603080402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Full" cryptAlgorithmClass="hash" cryptAlgorithmType="typeAny" cryptAlgorithmSid="4" spinCount="100000" saltData="fD4Lx0ALulmwJkUKQuUGxQ==" hashData="Y5EUV2lQQOWW3KfqLMH33XLJR3M="/>
  <p:extLst>
    <p:ext uri="{EFAFB233-063F-42B5-8137-9DF3F51BA10A}">
      <p15:sldGuideLst xmlns:p15="http://schemas.microsoft.com/office/powerpoint/2012/main">
        <p15:guide id="1" pos="5120">
          <p15:clr>
            <a:srgbClr val="000000"/>
          </p15:clr>
        </p15:guide>
        <p15:guide id="2" orient="horz" pos="2540" userDrawn="1">
          <p15:clr>
            <a:srgbClr val="A4A3A4"/>
          </p15:clr>
        </p15:guide>
        <p15:guide id="3" orient="horz" pos="4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4" roundtripDataSignature="AMtx7mgtG3Z4XjaS46hBPFMD0WEndlnn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3"/>
  </p:normalViewPr>
  <p:slideViewPr>
    <p:cSldViewPr snapToGrid="0">
      <p:cViewPr varScale="1">
        <p:scale>
          <a:sx n="79" d="100"/>
          <a:sy n="79" d="100"/>
        </p:scale>
        <p:origin x="714" y="84"/>
      </p:cViewPr>
      <p:guideLst>
        <p:guide pos="5120"/>
        <p:guide orient="horz" pos="2540"/>
        <p:guide orient="horz" pos="4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84" Type="http://customschemas.google.com/relationships/presentationmetadata" Target="meta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8.fntdata"/><Relationship Id="rId7" Type="http://schemas.openxmlformats.org/officeDocument/2006/relationships/slide" Target="slides/slide4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55AF71-D705-4C42-A6A3-18D69C535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A8D292-40F1-4513-A449-24A9B837B3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FB78E-F964-4D0B-B677-B45066F5360B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81588-CEE2-470F-A890-6C90219E17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E5D9B-1048-4706-B2A7-F3CF6AE1AA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084B5-3302-4397-8103-2C37D61E0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091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56887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da073904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6da07390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474" name="Google Shape;47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484" name="Google Shape;48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492" name="Google Shape;49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02" name="Google Shape;50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11" name="Google Shape;51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19" name="Google Shape;51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29" name="Google Shape;52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38" name="Google Shape;53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48" name="Google Shape;54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58" name="Google Shape;55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68" name="Google Shape;56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78" name="Google Shape;57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87" name="Google Shape;58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596" name="Google Shape;59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605" name="Google Shape;60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bd22ad5d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4" name="Google Shape;614;g7bd22ad5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620" name="Google Shape;62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630" name="Google Shape;63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639" name="Google Shape;63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be223ad7c_0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g7be223ad7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7be223ad7c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7be223ad7c_0_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653" name="Google Shape;653;g7be223ad7c_0_3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be223ad7c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7be223ad7c_0_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663" name="Google Shape;663;g7be223ad7c_0_3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7be223ad7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7be223ad7c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672" name="Google Shape;672;g7be223ad7c_0_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be223ad7c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7be223ad7c_0_3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682" name="Google Shape;682;g7be223ad7c_0_3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be223ad7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g7be223ad7c_0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691" name="Google Shape;691;g7be223ad7c_0_3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be223ad7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7be223ad7c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the objective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endParaRPr/>
          </a:p>
        </p:txBody>
      </p:sp>
      <p:sp>
        <p:nvSpPr>
          <p:cNvPr id="701" name="Google Shape;701;g7be223ad7c_0_36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Open Sans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35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be223ad7c_0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8" name="Google Shape;708;g7be223ad7c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be223ad7c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7be223ad7c_0_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714" name="Google Shape;714;g7be223ad7c_0_3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be223ad7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g7be223ad7c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724" name="Google Shape;724;g7be223ad7c_0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be223ad7c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g7be223ad7c_0_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the objective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endParaRPr/>
          </a:p>
        </p:txBody>
      </p:sp>
      <p:sp>
        <p:nvSpPr>
          <p:cNvPr id="734" name="Google Shape;734;g7be223ad7c_0_40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Open Sans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39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be223ad7c_0_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7be223ad7c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7be223ad7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g7be223ad7c_0_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747" name="Google Shape;747;g7be223ad7c_0_4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be223ad7c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g7be223ad7c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757" name="Google Shape;757;g7be223ad7c_0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7be223ad7c_0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5" name="Google Shape;765;g7be223ad7c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7be223ad7c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7be223ad7c_0_4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771" name="Google Shape;771;g7be223ad7c_0_4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be223ad7c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7be223ad7c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781" name="Google Shape;781;g7be223ad7c_0_4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be223ad7c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g7be223ad7c_0_4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790" name="Google Shape;790;g7be223ad7c_0_4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be223ad7c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g7be223ad7c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800" name="Google Shape;800;g7be223ad7c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be223ad7c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g7be223ad7c_0_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809" name="Google Shape;809;g7be223ad7c_0_4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7be223ad7c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g7be223ad7c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817" name="Google Shape;817;g7be223ad7c_0_4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405" name="Google Shape;405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be223ad7c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7be223ad7c_0_4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the objective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endParaRPr/>
          </a:p>
        </p:txBody>
      </p:sp>
      <p:sp>
        <p:nvSpPr>
          <p:cNvPr id="826" name="Google Shape;826;g7be223ad7c_0_49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Open Sans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50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70b24591b1_4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3" name="Google Shape;833;g70b24591b1_4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2" name="Google Shape;11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2" name="Google Shape;112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4" name="Google Shape;113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4" name="Google Shape;114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6" name="Google Shape;115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6" name="Google Shape;116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6" name="Google Shape;115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968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415" name="Google Shape;41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6" name="Google Shape;116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2266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6" name="Google Shape;115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96592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6" name="Google Shape;116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46645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78fb86f4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78fb86f4c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878fb86f4c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292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437" name="Google Shape;4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454" name="Google Shape;45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all the points to the learner</a:t>
            </a:r>
            <a:endParaRPr/>
          </a:p>
        </p:txBody>
      </p:sp>
      <p:sp>
        <p:nvSpPr>
          <p:cNvPr id="464" name="Google Shape;46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8;g85d11cf31a_2_2">
            <a:extLst>
              <a:ext uri="{FF2B5EF4-FFF2-40B4-BE49-F238E27FC236}">
                <a16:creationId xmlns:a16="http://schemas.microsoft.com/office/drawing/2014/main" id="{B3E97986-3073-4F03-B74B-D450AB015A9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18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1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485" y="1000240"/>
            <a:ext cx="10332955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32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32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32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32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32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32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33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33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33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33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3" name="Google Shape;133;p133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133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33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33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33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33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34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34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34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34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134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34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34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34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34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34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34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134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3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135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35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135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13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3" name="Google Shape;163;p13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135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3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13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135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135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135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35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35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135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35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35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6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36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36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36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7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13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38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38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8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38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39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3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39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39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39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3;p33">
            <a:extLst>
              <a:ext uri="{FF2B5EF4-FFF2-40B4-BE49-F238E27FC236}">
                <a16:creationId xmlns:a16="http://schemas.microsoft.com/office/drawing/2014/main" id="{424500F1-A564-4EA1-AC70-E69166F636A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70b24591b1_4_238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70b24591b1_4_238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g70b24591b1_4_238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g70b24591b1_4_238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g70b24591b1_4_238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9;p27">
            <a:extLst>
              <a:ext uri="{FF2B5EF4-FFF2-40B4-BE49-F238E27FC236}">
                <a16:creationId xmlns:a16="http://schemas.microsoft.com/office/drawing/2014/main" id="{FB7AF66A-835A-4F4A-BC2D-2C11CC588F8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19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19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9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19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19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70b24591b1_4_247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70b24591b1_4_24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70b24591b1_4_247"/>
          <p:cNvSpPr txBox="1">
            <a:spLocks noGrp="1"/>
          </p:cNvSpPr>
          <p:nvPr>
            <p:ph type="body" idx="1"/>
          </p:nvPr>
        </p:nvSpPr>
        <p:spPr>
          <a:xfrm>
            <a:off x="7304150" y="4114800"/>
            <a:ext cx="7554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70b24591b1_4_251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70b24591b1_4_25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70b24591b1_4_251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70b24591b1_4_255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70b24591b1_4_255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70b24591b1_4_25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70b24591b1_4_255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g70b24591b1_4_255"/>
          <p:cNvSpPr/>
          <p:nvPr/>
        </p:nvSpPr>
        <p:spPr>
          <a:xfrm>
            <a:off x="5718038" y="569353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70b24591b1_4_2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70b24591b1_4_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70b24591b1_4_26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70b24591b1_4_261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g70b24591b1_4_261"/>
          <p:cNvSpPr/>
          <p:nvPr/>
        </p:nvSpPr>
        <p:spPr>
          <a:xfrm rot="-3026765">
            <a:off x="-270691" y="849011"/>
            <a:ext cx="2404978" cy="4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70b24591b1_4_2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70b24591b1_4_26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70b24591b1_4_267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8" name="Google Shape;238;g70b24591b1_4_2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485" y="1000240"/>
            <a:ext cx="1033295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70b24591b1_4_27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70b24591b1_4_27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70b24591b1_4_272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70b24591b1_4_272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g70b24591b1_4_272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g70b24591b1_4_272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g70b24591b1_4_272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7" name="Google Shape;247;g70b24591b1_4_2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3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70b24591b1_4_2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70b24591b1_4_28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70b24591b1_4_281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70b24591b1_4_2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70b24591b1_4_28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70b24591b1_4_285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g70b24591b1_4_285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g70b24591b1_4_285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g70b24591b1_4_285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g70b24591b1_4_285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g70b24591b1_4_285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g70b24591b1_4_285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g70b24591b1_4_285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g70b24591b1_4_285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g70b24591b1_4_285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g70b24591b1_4_285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70b24591b1_4_2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70b24591b1_4_29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70b24591b1_4_299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g70b24591b1_4_299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g70b24591b1_4_299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g70b24591b1_4_299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g70b24591b1_4_299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4" name="Google Shape;274;g70b24591b1_4_299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g70b24591b1_4_299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g70b24591b1_4_299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g70b24591b1_4_299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g70b24591b1_4_299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g70b24591b1_4_299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g70b24591b1_4_299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g70b24591b1_4_299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g70b24591b1_4_299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g70b24591b1_4_299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70b24591b1_4_3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70b24591b1_4_31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70b24591b1_4_31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g70b24591b1_4_31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g70b24591b1_4_31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g70b24591b1_4_31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g70b24591b1_4_31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g70b24591b1_4_317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g70b24591b1_4_317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0;g85d11cf31a_4_4">
            <a:extLst>
              <a:ext uri="{FF2B5EF4-FFF2-40B4-BE49-F238E27FC236}">
                <a16:creationId xmlns:a16="http://schemas.microsoft.com/office/drawing/2014/main" id="{A2DAB288-FF6B-4F21-B1A4-AD3D09701B6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20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70b24591b1_4_3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70b24591b1_4_3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70b24591b1_4_32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g70b24591b1_4_32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g70b24591b1_4_32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g70b24591b1_4_32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g70b24591b1_4_327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2" name="Google Shape;302;g70b24591b1_4_327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g70b24591b1_4_327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g70b24591b1_4_32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g70b24591b1_4_32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g70b24591b1_4_32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g70b24591b1_4_32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70b24591b1_4_3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70b24591b1_4_3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70b24591b1_4_341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g70b24591b1_4_341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g70b24591b1_4_341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g70b24591b1_4_341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g70b24591b1_4_341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g70b24591b1_4_341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g70b24591b1_4_341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g70b24591b1_4_34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g70b24591b1_4_34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g70b24591b1_4_34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g70b24591b1_4_34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g70b24591b1_4_341"/>
          <p:cNvSpPr txBox="1"/>
          <p:nvPr/>
        </p:nvSpPr>
        <p:spPr>
          <a:xfrm>
            <a:off x="1716761" y="6167089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g70b24591b1_4_341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70b24591b1_4_3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70b24591b1_4_35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70b24591b1_4_357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g70b24591b1_4_357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g70b24591b1_4_357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g70b24591b1_4_35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g70b24591b1_4_357"/>
          <p:cNvSpPr txBox="1"/>
          <p:nvPr/>
        </p:nvSpPr>
        <p:spPr>
          <a:xfrm>
            <a:off x="670034" y="73735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2" name="Google Shape;332;g70b24591b1_4_357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g70b24591b1_4_357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g70b24591b1_4_35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g70b24591b1_4_35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g70b24591b1_4_357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g70b24591b1_4_357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g70b24591b1_4_35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g70b24591b1_4_35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g70b24591b1_4_357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g70b24591b1_4_357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g70b24591b1_4_357"/>
          <p:cNvSpPr txBox="1"/>
          <p:nvPr/>
        </p:nvSpPr>
        <p:spPr>
          <a:xfrm>
            <a:off x="1716761" y="6167089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g70b24591b1_4_357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70b24591b1_4_377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70b24591b1_4_37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70b24591b1_4_377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70b24591b1_4_377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" name="Google Shape;349;g70b24591b1_4_377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70b24591b1_4_3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70b24591b1_4_38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70b24591b1_4_383"/>
          <p:cNvSpPr/>
          <p:nvPr/>
        </p:nvSpPr>
        <p:spPr>
          <a:xfrm>
            <a:off x="4254500" y="1303972"/>
            <a:ext cx="108966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70b24591b1_4_383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g70b24591b1_4_383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70b24591b1_4_3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70b24591b1_4_38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70b24591b1_4_389"/>
          <p:cNvSpPr/>
          <p:nvPr/>
        </p:nvSpPr>
        <p:spPr>
          <a:xfrm>
            <a:off x="4254500" y="1303972"/>
            <a:ext cx="108966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70b24591b1_4_38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g70b24591b1_4_38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70b24591b1_4_395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70b24591b1_4_39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70b24591b1_4_395"/>
          <p:cNvSpPr/>
          <p:nvPr/>
        </p:nvSpPr>
        <p:spPr>
          <a:xfrm>
            <a:off x="663026" y="1342072"/>
            <a:ext cx="90465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70b24591b1_4_395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g70b24591b1_4_395"/>
          <p:cNvSpPr/>
          <p:nvPr/>
        </p:nvSpPr>
        <p:spPr>
          <a:xfrm>
            <a:off x="2464058" y="76271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70b24591b1_4_401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70b24591b1_4_40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70b24591b1_4_401"/>
          <p:cNvSpPr/>
          <p:nvPr/>
        </p:nvSpPr>
        <p:spPr>
          <a:xfrm>
            <a:off x="663026" y="1342072"/>
            <a:ext cx="9046500" cy="6875400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70b24591b1_4_401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g70b24591b1_4_401"/>
          <p:cNvSpPr/>
          <p:nvPr/>
        </p:nvSpPr>
        <p:spPr>
          <a:xfrm>
            <a:off x="2464058" y="76271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455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 Name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g85d11cf31a_2_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40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8;p26">
            <a:extLst>
              <a:ext uri="{FF2B5EF4-FFF2-40B4-BE49-F238E27FC236}">
                <a16:creationId xmlns:a16="http://schemas.microsoft.com/office/drawing/2014/main" id="{496768EE-A535-4465-AE07-4CA8F5106DC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2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6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943675" y="923950"/>
            <a:ext cx="11053173" cy="10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80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des ">
  <p:cSld name="Guides 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16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0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5941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 userDrawn="1">
  <p:cSld name="1_quiz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1"/>
          <p:cNvSpPr txBox="1"/>
          <p:nvPr/>
        </p:nvSpPr>
        <p:spPr>
          <a:xfrm>
            <a:off x="1317045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35;p31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36;p31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31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31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46;g6ea8db464a_0_18">
            <a:extLst>
              <a:ext uri="{FF2B5EF4-FFF2-40B4-BE49-F238E27FC236}">
                <a16:creationId xmlns:a16="http://schemas.microsoft.com/office/drawing/2014/main" id="{05C4A39F-6EB2-BD40-8476-6BF63F1830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2926" y="1492202"/>
            <a:ext cx="2066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47;g6ea8db464a_0_18">
            <a:extLst>
              <a:ext uri="{FF2B5EF4-FFF2-40B4-BE49-F238E27FC236}">
                <a16:creationId xmlns:a16="http://schemas.microsoft.com/office/drawing/2014/main" id="{26DCAB47-9C19-FF43-8196-33E31DAD14C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71356" y="85718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1381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 are">
  <p:cSld name="1_quiz ans a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6ea8db464a_0_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6ea8db464a_0_18"/>
          <p:cNvSpPr txBox="1">
            <a:spLocks noGrp="1"/>
          </p:cNvSpPr>
          <p:nvPr>
            <p:ph type="body" idx="1"/>
          </p:nvPr>
        </p:nvSpPr>
        <p:spPr>
          <a:xfrm>
            <a:off x="1172926" y="1492202"/>
            <a:ext cx="2066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g6ea8db464a_0_18"/>
          <p:cNvSpPr txBox="1">
            <a:spLocks noGrp="1"/>
          </p:cNvSpPr>
          <p:nvPr>
            <p:ph type="body" idx="2"/>
          </p:nvPr>
        </p:nvSpPr>
        <p:spPr>
          <a:xfrm>
            <a:off x="3271356" y="85718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6ea8db464a_0_18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g6ea8db464a_0_18"/>
          <p:cNvSpPr txBox="1"/>
          <p:nvPr/>
        </p:nvSpPr>
        <p:spPr>
          <a:xfrm>
            <a:off x="1072899" y="7202584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g6ea8db464a_0_18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g6ea8db464a_0_18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g6ea8db464a_0_18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53;g6ea8db464a_0_18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g6ea8db464a_0_18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g6ea8db464a_0_18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g6ea8db464a_0_18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6ea8db464a_0_18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g6ea8db464a_0_18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32;p31">
            <a:extLst>
              <a:ext uri="{FF2B5EF4-FFF2-40B4-BE49-F238E27FC236}">
                <a16:creationId xmlns:a16="http://schemas.microsoft.com/office/drawing/2014/main" id="{2A92B8EB-6AB7-C942-A8E8-2DFE2B9C7937}"/>
              </a:ext>
            </a:extLst>
          </p:cNvPr>
          <p:cNvSpPr txBox="1"/>
          <p:nvPr userDrawn="1"/>
        </p:nvSpPr>
        <p:spPr>
          <a:xfrm>
            <a:off x="1317045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0556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" name="Google Shape;74;g85d11cf31a_4_35">
            <a:extLst>
              <a:ext uri="{FF2B5EF4-FFF2-40B4-BE49-F238E27FC236}">
                <a16:creationId xmlns:a16="http://schemas.microsoft.com/office/drawing/2014/main" id="{207A42EA-5B1E-DD42-8B50-A60F65B8EE1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807" b="6799"/>
          <a:stretch/>
        </p:blipFill>
        <p:spPr>
          <a:xfrm>
            <a:off x="2708450" y="1368575"/>
            <a:ext cx="5509852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5077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 1">
  <p:cSld name="Key Takeaways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85d11cf31a_4_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85d11cf31a_4_35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85d11cf31a_4_35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g85d11cf31a_4_35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g85d11cf31a_4_35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g85d11cf31a_4_35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" name="Google Shape;74;g85d11cf31a_4_35"/>
          <p:cNvPicPr preferRelativeResize="0"/>
          <p:nvPr/>
        </p:nvPicPr>
        <p:blipFill rotWithShape="1">
          <a:blip r:embed="rId3">
            <a:alphaModFix/>
          </a:blip>
          <a:srcRect t="6807" b="6799"/>
          <a:stretch/>
        </p:blipFill>
        <p:spPr>
          <a:xfrm>
            <a:off x="2708450" y="1368575"/>
            <a:ext cx="5509852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734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EC680F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EC68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87105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 1">
  <p:cSld name="You Already Know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85d11cf31a_4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85d11cf31a_4_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9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17464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5" descr="A picture containing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/>
          <p:nvPr/>
        </p:nvSpPr>
        <p:spPr>
          <a:xfrm rot="-2545709">
            <a:off x="-457915" y="44292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79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3;g878fb86f4c_0_19">
            <a:extLst>
              <a:ext uri="{FF2B5EF4-FFF2-40B4-BE49-F238E27FC236}">
                <a16:creationId xmlns:a16="http://schemas.microsoft.com/office/drawing/2014/main" id="{CC4F9C70-7FF3-4BA1-884D-EF6365B8D6C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1" cy="91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22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2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" name="Google Shape;21;g878fb86f4c_0_19">
            <a:extLst>
              <a:ext uri="{FF2B5EF4-FFF2-40B4-BE49-F238E27FC236}">
                <a16:creationId xmlns:a16="http://schemas.microsoft.com/office/drawing/2014/main" id="{7F4EE1ED-6F84-6546-9539-FB8B24A27BE5}"/>
              </a:ext>
            </a:extLst>
          </p:cNvPr>
          <p:cNvSpPr/>
          <p:nvPr userDrawn="1"/>
        </p:nvSpPr>
        <p:spPr>
          <a:xfrm>
            <a:off x="596200" y="848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Assisted Practice</a:t>
            </a:r>
            <a:endParaRPr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7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0420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8679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9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9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9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9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9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9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9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9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9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9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777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 userDrawn="1">
  <p:cSld name="2_quiz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1A06E15-A05A-4275-BE93-04B426DCA0B6}"/>
              </a:ext>
            </a:extLst>
          </p:cNvPr>
          <p:cNvGrpSpPr/>
          <p:nvPr userDrawn="1"/>
        </p:nvGrpSpPr>
        <p:grpSpPr>
          <a:xfrm>
            <a:off x="0" y="0"/>
            <a:ext cx="16256002" cy="9144001"/>
            <a:chOff x="0" y="0"/>
            <a:chExt cx="16256002" cy="9144001"/>
          </a:xfrm>
        </p:grpSpPr>
        <p:pic>
          <p:nvPicPr>
            <p:cNvPr id="16" name="Google Shape;34;p31">
              <a:extLst>
                <a:ext uri="{FF2B5EF4-FFF2-40B4-BE49-F238E27FC236}">
                  <a16:creationId xmlns:a16="http://schemas.microsoft.com/office/drawing/2014/main" id="{096E7714-A59E-45D7-B637-F35FADFB149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256002" cy="9144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35;p31">
              <a:extLst>
                <a:ext uri="{FF2B5EF4-FFF2-40B4-BE49-F238E27FC236}">
                  <a16:creationId xmlns:a16="http://schemas.microsoft.com/office/drawing/2014/main" id="{5FAF4773-426D-4364-9B07-7B785C01B535}"/>
                </a:ext>
              </a:extLst>
            </p:cNvPr>
            <p:cNvSpPr txBox="1"/>
            <p:nvPr/>
          </p:nvSpPr>
          <p:spPr>
            <a:xfrm>
              <a:off x="1280469" y="884725"/>
              <a:ext cx="1698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Knowledge Check</a:t>
              </a:r>
              <a:endParaRPr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38;p31">
              <a:extLst>
                <a:ext uri="{FF2B5EF4-FFF2-40B4-BE49-F238E27FC236}">
                  <a16:creationId xmlns:a16="http://schemas.microsoft.com/office/drawing/2014/main" id="{DD2CAC10-6A74-4DFC-BA82-B29E6338F85C}"/>
                </a:ext>
              </a:extLst>
            </p:cNvPr>
            <p:cNvSpPr txBox="1"/>
            <p:nvPr/>
          </p:nvSpPr>
          <p:spPr>
            <a:xfrm>
              <a:off x="1716761" y="2952656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A.</a:t>
              </a:r>
              <a:endParaRPr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39;p31">
              <a:extLst>
                <a:ext uri="{FF2B5EF4-FFF2-40B4-BE49-F238E27FC236}">
                  <a16:creationId xmlns:a16="http://schemas.microsoft.com/office/drawing/2014/main" id="{F8D6D8A8-8B60-4371-B064-08895725A3C5}"/>
                </a:ext>
              </a:extLst>
            </p:cNvPr>
            <p:cNvSpPr txBox="1"/>
            <p:nvPr/>
          </p:nvSpPr>
          <p:spPr>
            <a:xfrm>
              <a:off x="1716761" y="3773261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B.</a:t>
              </a:r>
              <a:endPara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40;p31">
              <a:extLst>
                <a:ext uri="{FF2B5EF4-FFF2-40B4-BE49-F238E27FC236}">
                  <a16:creationId xmlns:a16="http://schemas.microsoft.com/office/drawing/2014/main" id="{946EC46F-2FC4-452D-83E8-6030FF1A8F77}"/>
                </a:ext>
              </a:extLst>
            </p:cNvPr>
            <p:cNvSpPr txBox="1"/>
            <p:nvPr/>
          </p:nvSpPr>
          <p:spPr>
            <a:xfrm>
              <a:off x="1716761" y="4593866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C.</a:t>
              </a:r>
              <a:endPara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41;p31">
              <a:extLst>
                <a:ext uri="{FF2B5EF4-FFF2-40B4-BE49-F238E27FC236}">
                  <a16:creationId xmlns:a16="http://schemas.microsoft.com/office/drawing/2014/main" id="{2F4C08C3-AD6F-4910-A0E1-9FFFF29B497D}"/>
                </a:ext>
              </a:extLst>
            </p:cNvPr>
            <p:cNvSpPr txBox="1"/>
            <p:nvPr/>
          </p:nvSpPr>
          <p:spPr>
            <a:xfrm>
              <a:off x="1716761" y="5414471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D.</a:t>
              </a:r>
              <a:endParaRPr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" name="Google Shape;76;p61"/>
          <p:cNvSpPr txBox="1">
            <a:spLocks noGrp="1"/>
          </p:cNvSpPr>
          <p:nvPr>
            <p:ph type="body" idx="2"/>
          </p:nvPr>
        </p:nvSpPr>
        <p:spPr>
          <a:xfrm>
            <a:off x="3259167" y="857060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6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6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6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58439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 userDrawn="1">
  <p:cSld name="1_quiz a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47;g6ea8db464a_0_18">
            <a:extLst>
              <a:ext uri="{FF2B5EF4-FFF2-40B4-BE49-F238E27FC236}">
                <a16:creationId xmlns:a16="http://schemas.microsoft.com/office/drawing/2014/main" id="{AB84F26D-3EF7-4B9E-88D5-D29BF5A0C91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62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62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62"/>
          <p:cNvSpPr txBox="1"/>
          <p:nvPr/>
        </p:nvSpPr>
        <p:spPr>
          <a:xfrm>
            <a:off x="940036" y="7209980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62"/>
          <p:cNvSpPr txBox="1">
            <a:spLocks noGrp="1"/>
          </p:cNvSpPr>
          <p:nvPr>
            <p:ph type="body" idx="4"/>
          </p:nvPr>
        </p:nvSpPr>
        <p:spPr>
          <a:xfrm>
            <a:off x="3616906" y="7204659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62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2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35;p31">
            <a:extLst>
              <a:ext uri="{FF2B5EF4-FFF2-40B4-BE49-F238E27FC236}">
                <a16:creationId xmlns:a16="http://schemas.microsoft.com/office/drawing/2014/main" id="{4A90566A-EE56-483A-A218-9064006C0A65}"/>
              </a:ext>
            </a:extLst>
          </p:cNvPr>
          <p:cNvSpPr txBox="1"/>
          <p:nvPr userDrawn="1"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38;p31">
            <a:extLst>
              <a:ext uri="{FF2B5EF4-FFF2-40B4-BE49-F238E27FC236}">
                <a16:creationId xmlns:a16="http://schemas.microsoft.com/office/drawing/2014/main" id="{20B96B57-0E65-E841-9C40-CEF8111F288F}"/>
              </a:ext>
            </a:extLst>
          </p:cNvPr>
          <p:cNvSpPr txBox="1"/>
          <p:nvPr userDrawn="1"/>
        </p:nvSpPr>
        <p:spPr>
          <a:xfrm>
            <a:off x="1716761" y="2952656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39;p31">
            <a:extLst>
              <a:ext uri="{FF2B5EF4-FFF2-40B4-BE49-F238E27FC236}">
                <a16:creationId xmlns:a16="http://schemas.microsoft.com/office/drawing/2014/main" id="{27EC6AE5-5AE9-AB4C-92DC-46A93735661A}"/>
              </a:ext>
            </a:extLst>
          </p:cNvPr>
          <p:cNvSpPr txBox="1"/>
          <p:nvPr userDrawn="1"/>
        </p:nvSpPr>
        <p:spPr>
          <a:xfrm>
            <a:off x="1716761" y="3773261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40;p31">
            <a:extLst>
              <a:ext uri="{FF2B5EF4-FFF2-40B4-BE49-F238E27FC236}">
                <a16:creationId xmlns:a16="http://schemas.microsoft.com/office/drawing/2014/main" id="{2ACB5273-BEEA-8443-AC46-D64D116178E8}"/>
              </a:ext>
            </a:extLst>
          </p:cNvPr>
          <p:cNvSpPr txBox="1"/>
          <p:nvPr userDrawn="1"/>
        </p:nvSpPr>
        <p:spPr>
          <a:xfrm>
            <a:off x="1716761" y="4593866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41;p31">
            <a:extLst>
              <a:ext uri="{FF2B5EF4-FFF2-40B4-BE49-F238E27FC236}">
                <a16:creationId xmlns:a16="http://schemas.microsoft.com/office/drawing/2014/main" id="{799673B8-D84F-E541-84D6-B2FC95A8F011}"/>
              </a:ext>
            </a:extLst>
          </p:cNvPr>
          <p:cNvSpPr txBox="1"/>
          <p:nvPr userDrawn="1"/>
        </p:nvSpPr>
        <p:spPr>
          <a:xfrm>
            <a:off x="1716761" y="5414471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49510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878fb86f4c_0_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291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 preserve="1">
  <p:cSld name="1_Assisted Practic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62;p63" descr="A screenshot of a computer&#10;&#10;Description automatically generated">
            <a:extLst>
              <a:ext uri="{FF2B5EF4-FFF2-40B4-BE49-F238E27FC236}">
                <a16:creationId xmlns:a16="http://schemas.microsoft.com/office/drawing/2014/main" id="{84BC2BDA-2A3A-7442-9A11-22C69BFB7AD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65;p63">
            <a:extLst>
              <a:ext uri="{FF2B5EF4-FFF2-40B4-BE49-F238E27FC236}">
                <a16:creationId xmlns:a16="http://schemas.microsoft.com/office/drawing/2014/main" id="{617941D7-D553-0745-AE8F-712493C06FCA}"/>
              </a:ext>
            </a:extLst>
          </p:cNvPr>
          <p:cNvSpPr/>
          <p:nvPr userDrawn="1"/>
        </p:nvSpPr>
        <p:spPr>
          <a:xfrm>
            <a:off x="596200" y="643715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Lesson-End Project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55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3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3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3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23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3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23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 userDrawn="1">
  <p:cSld name="Course Na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;p23">
            <a:extLst>
              <a:ext uri="{FF2B5EF4-FFF2-40B4-BE49-F238E27FC236}">
                <a16:creationId xmlns:a16="http://schemas.microsoft.com/office/drawing/2014/main" id="{5F1F6858-3078-46C4-BF34-C3C992F21AB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29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9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9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29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0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0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30"/>
          <p:cNvSpPr/>
          <p:nvPr/>
        </p:nvSpPr>
        <p:spPr>
          <a:xfrm rot="-3026872">
            <a:off x="-270651" y="84891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b24591b1_4_212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g70b24591b1_4_212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g70b24591b1_4_212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g70b24591b1_4_212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g70b24591b1_4_212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47762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da0739043_0_0"/>
          <p:cNvSpPr txBox="1">
            <a:spLocks noGrp="1"/>
          </p:cNvSpPr>
          <p:nvPr>
            <p:ph type="body" idx="4294967295"/>
          </p:nvPr>
        </p:nvSpPr>
        <p:spPr>
          <a:xfrm>
            <a:off x="8127999" y="4572000"/>
            <a:ext cx="6823815" cy="151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Post Graduate Program </a:t>
            </a:r>
          </a:p>
          <a:p>
            <a:pPr marL="0" indent="0" algn="ctr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In DevOps</a:t>
            </a:r>
            <a:endParaRPr sz="38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Checkstyle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7"/>
          <p:cNvSpPr/>
          <p:nvPr/>
        </p:nvSpPr>
        <p:spPr>
          <a:xfrm>
            <a:off x="1755193" y="1168194"/>
            <a:ext cx="1274561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Checkstyle is a static analysis tool for Java. It was designed to define a set of coding standards, however, now it also checks for poor coding practices, and 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  </a:ext>
                </a:extLst>
              </a:rPr>
              <a:t>complex and duplicated code.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23E70D-49AC-499C-8137-35D2EC39EBCD}"/>
              </a:ext>
            </a:extLst>
          </p:cNvPr>
          <p:cNvGrpSpPr/>
          <p:nvPr/>
        </p:nvGrpSpPr>
        <p:grpSpPr>
          <a:xfrm>
            <a:off x="1295926" y="2493485"/>
            <a:ext cx="14251976" cy="5164194"/>
            <a:chOff x="1190170" y="2697920"/>
            <a:chExt cx="14251976" cy="5164194"/>
          </a:xfrm>
        </p:grpSpPr>
        <p:pic>
          <p:nvPicPr>
            <p:cNvPr id="478" name="Google Shape;478;p7" descr="Image result for checkstyle icon png&quot;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865476" y="4599074"/>
              <a:ext cx="3576670" cy="1361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7"/>
            <p:cNvSpPr/>
            <p:nvPr/>
          </p:nvSpPr>
          <p:spPr>
            <a:xfrm>
              <a:off x="1190170" y="2697920"/>
              <a:ext cx="9931919" cy="5164194"/>
            </a:xfrm>
            <a:prstGeom prst="roundRect">
              <a:avLst>
                <a:gd name="adj" fmla="val 3836"/>
              </a:avLst>
            </a:prstGeom>
            <a:noFill/>
            <a:ln w="19050">
              <a:solidFill>
                <a:srgbClr val="ED7D31"/>
              </a:solidFill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It is a flexible tool.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It can be used in any Java-based code quality analysis strategy.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It supports a number of rules, such as naming conventions, Java file comments, class and method size, annotations, code complexity metrics, and bad coding practices.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Duplicated code is a critical code quality issue as it is harder to maintain and debug.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Though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Checkstyle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provides support for detecting a duplicated code, one can use tools, such as CPD for better results in detection of duplicated code.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0E5D6097-E8BF-48F3-9A91-1FCCB44F7E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6742220" y="659551"/>
            <a:ext cx="2771560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Checkstyle Eclipse Plugin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8" name="Google Shape;48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3818" y="1190161"/>
            <a:ext cx="9168364" cy="676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1;p8">
            <a:extLst>
              <a:ext uri="{FF2B5EF4-FFF2-40B4-BE49-F238E27FC236}">
                <a16:creationId xmlns:a16="http://schemas.microsoft.com/office/drawing/2014/main" id="{95620F29-2F5F-4155-A89F-7634AFDFFA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157457" y="659551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"/>
          <p:cNvSpPr txBox="1">
            <a:spLocks noGrp="1"/>
          </p:cNvSpPr>
          <p:nvPr>
            <p:ph type="title"/>
          </p:nvPr>
        </p:nvSpPr>
        <p:spPr>
          <a:xfrm>
            <a:off x="-10160" y="1784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Checkstyle with Maven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7F4645-6BFD-45AF-BCB5-7B141A3DC380}"/>
              </a:ext>
            </a:extLst>
          </p:cNvPr>
          <p:cNvGrpSpPr/>
          <p:nvPr/>
        </p:nvGrpSpPr>
        <p:grpSpPr>
          <a:xfrm>
            <a:off x="1277258" y="1033671"/>
            <a:ext cx="13701485" cy="7380440"/>
            <a:chOff x="1712685" y="1033671"/>
            <a:chExt cx="13701485" cy="7380440"/>
          </a:xfrm>
        </p:grpSpPr>
        <p:sp>
          <p:nvSpPr>
            <p:cNvPr id="496" name="Google Shape;496;p9"/>
            <p:cNvSpPr txBox="1"/>
            <p:nvPr/>
          </p:nvSpPr>
          <p:spPr>
            <a:xfrm>
              <a:off x="3170333" y="1033671"/>
              <a:ext cx="10786188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To integrate Checkstyle with Maven, enter the codes given below in </a:t>
              </a: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pom.xml: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742750" y="1534897"/>
              <a:ext cx="13641355" cy="5093920"/>
            </a:xfrm>
            <a:prstGeom prst="roundRect">
              <a:avLst>
                <a:gd name="adj" fmla="val 3418"/>
              </a:avLst>
            </a:prstGeom>
            <a:noFill/>
            <a:ln w="19050">
              <a:solidFill>
                <a:srgbClr val="ED7D31"/>
              </a:solidFill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Maven2: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&lt;reporting&gt;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&lt;plugins&gt;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&lt;plugin&gt;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groupId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org.apache.maven.plugins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&lt;/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groupId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artifactId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&gt;maven-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checkstyle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-plugin&lt;/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artifactId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&lt;version&gt;2.4&lt;/version&gt;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&lt;configuration&gt;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configLocation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src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/main/config/company-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checks.xml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&lt;/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configLocation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&lt;/configuration&gt;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&lt;/plugin&gt;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&lt;/plugins&gt;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&lt;/reporting&gt;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712685" y="6780145"/>
              <a:ext cx="13701485" cy="1633966"/>
            </a:xfrm>
            <a:prstGeom prst="roundRect">
              <a:avLst>
                <a:gd name="adj" fmla="val 6008"/>
              </a:avLst>
            </a:prstGeom>
            <a:noFill/>
            <a:ln w="19050">
              <a:solidFill>
                <a:srgbClr val="ED7D31"/>
              </a:solidFill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For a Maven 3 project, you need to add the plugin to the &lt;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reportPlugins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 element of the &lt;configuration&gt; section of the maven-site-plugin.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Running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mvn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checkstyle:checkstyle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or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mvn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site will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analyse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your source code and generate XML reports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AC6266A7-D15C-49A9-B163-24212E347D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157457" y="659551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PMD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360196" y="1681514"/>
            <a:ext cx="1353560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 is another popular static analysis tool, which focuses on potential coding problems such as unused code, code size and complexity, and coding practices.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2117012" y="3427380"/>
            <a:ext cx="12021976" cy="2879635"/>
          </a:xfrm>
          <a:prstGeom prst="roundRect">
            <a:avLst>
              <a:gd name="adj" fmla="val 3131"/>
            </a:avLst>
          </a:prstGeom>
          <a:noFill/>
          <a:ln w="19050">
            <a:solidFill>
              <a:srgbClr val="ED7D3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 contains rules like Empty If Statement, Broken Null Check, Avoid Deeply Nested If Statements, and Logger Is Not Static Final. 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 does have some more technical rules, and more specialized ones such as rules related to JSF and Android, when compared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Checkstyle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 also comes with CPD, which is an open source detector of duplicated code.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0EDE0D22-D997-4F79-B2A4-88D2046E09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7345763" y="659551"/>
            <a:ext cx="1564474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1"/>
          <p:cNvSpPr txBox="1">
            <a:spLocks noGrp="1"/>
          </p:cNvSpPr>
          <p:nvPr>
            <p:ph type="title"/>
          </p:nvPr>
        </p:nvSpPr>
        <p:spPr>
          <a:xfrm>
            <a:off x="-10160" y="4590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PMD Rules in Eclipse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5" name="Google Shape;51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6030" y="1055873"/>
            <a:ext cx="9723941" cy="703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1;p8">
            <a:extLst>
              <a:ext uri="{FF2B5EF4-FFF2-40B4-BE49-F238E27FC236}">
                <a16:creationId xmlns:a16="http://schemas.microsoft.com/office/drawing/2014/main" id="{32C48C0F-998B-4561-AB62-B2C918AB7B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427506" y="659551"/>
            <a:ext cx="54009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2"/>
          <p:cNvSpPr txBox="1">
            <a:spLocks noGrp="1"/>
          </p:cNvSpPr>
          <p:nvPr>
            <p:ph type="title"/>
          </p:nvPr>
        </p:nvSpPr>
        <p:spPr>
          <a:xfrm>
            <a:off x="-10160" y="4594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PMD with Ant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12"/>
          <p:cNvSpPr/>
          <p:nvPr/>
        </p:nvSpPr>
        <p:spPr>
          <a:xfrm>
            <a:off x="2487818" y="1090612"/>
            <a:ext cx="1128036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 comes with an Ant task that can be used to generate PMD and CPD reports.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D77EF6-E682-404E-B6E0-662842CB2B9E}"/>
              </a:ext>
            </a:extLst>
          </p:cNvPr>
          <p:cNvGrpSpPr/>
          <p:nvPr/>
        </p:nvGrpSpPr>
        <p:grpSpPr>
          <a:xfrm>
            <a:off x="1026363" y="2668545"/>
            <a:ext cx="14686385" cy="4015284"/>
            <a:chOff x="1026363" y="2668545"/>
            <a:chExt cx="14686385" cy="4015284"/>
          </a:xfrm>
        </p:grpSpPr>
        <p:sp>
          <p:nvSpPr>
            <p:cNvPr id="524" name="Google Shape;524;p12"/>
            <p:cNvSpPr/>
            <p:nvPr/>
          </p:nvSpPr>
          <p:spPr>
            <a:xfrm>
              <a:off x="1026363" y="2668545"/>
              <a:ext cx="14686385" cy="4015284"/>
            </a:xfrm>
            <a:prstGeom prst="roundRect">
              <a:avLst>
                <a:gd name="adj" fmla="val 2898"/>
              </a:avLst>
            </a:prstGeom>
            <a:noFill/>
            <a:ln>
              <a:solidFill>
                <a:srgbClr val="ED7D31"/>
              </a:solidFill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First step is to define the tasks, as shown below: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&lt;path id="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pmd.classpath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"&gt;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&lt;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pathelement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location="${build}"/&gt;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&lt;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fileset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dir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="lib/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pmd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"&gt;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&lt;include name="*.jar"/&gt;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&lt;/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fileset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&lt;/path&gt;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taskdef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name="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pmd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"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classname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="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net.sourceforge.pmd.ant.PMDTask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“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classpathref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="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pmd.classpath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"/&gt;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taskdef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name="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cpd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"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classname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="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net.sourceforge.pmd.cpd.CPDTask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“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classpathref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="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pmd.classpath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"/&gt;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25" name="Google Shape;525;p12" descr="Image result for configure png&quot;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90092" y="3118629"/>
              <a:ext cx="2356180" cy="18272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7511DCF9-9E66-457D-BD94-6C10D62F79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6451206" y="659551"/>
            <a:ext cx="33535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3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PMD with Ant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331828" y="1306059"/>
            <a:ext cx="115923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 comes with an Ant task that can be used to generate PMD and CPD reports.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1026366" y="1999851"/>
            <a:ext cx="14779690" cy="5838090"/>
          </a:xfrm>
          <a:prstGeom prst="roundRect">
            <a:avLst>
              <a:gd name="adj" fmla="val 3478"/>
            </a:avLst>
          </a:prstGeom>
          <a:noFill/>
          <a:ln>
            <a:solidFill>
              <a:srgbClr val="ED7D3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Next, generate the PMD XML report by calling the PMD task, as shown below: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&lt;target name="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"&gt;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taskdef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name="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"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classname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="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net.sourceforge.pmd.ant.PMDTask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“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classpathref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="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pmd.classpath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"/&gt;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rulesetfiles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="basic"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shortFilenames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="true"&gt;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&lt;formatter type="xml"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toFile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="target/pmd.xml" /&gt;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fileset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dir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="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src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/main/java" includes="**/*.java"/&gt;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pmd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&lt;/target&gt;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 generate the CPD XML report: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&lt;target name="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cpd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"&gt;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cpd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minimumTokenCount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="100" format="xml"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outputFile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="/target/cpd.xml"&gt;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fileset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dir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="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src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/main/java" includes="**/*.java"/&gt;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cpd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&lt;/target&gt;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176F59CF-8DAA-4971-950F-7E7F0BA946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451206" y="659551"/>
            <a:ext cx="33535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4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PMD with Maven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14"/>
          <p:cNvSpPr/>
          <p:nvPr/>
        </p:nvSpPr>
        <p:spPr>
          <a:xfrm>
            <a:off x="-426394" y="878294"/>
            <a:ext cx="1710878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 configure Maven 2 for PMD and CPD reports with an exported XML ruleset, follow the code snippet as shown here: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60D2E7-37FC-4C2C-AD1B-AF478705BA63}"/>
              </a:ext>
            </a:extLst>
          </p:cNvPr>
          <p:cNvGrpSpPr/>
          <p:nvPr/>
        </p:nvGrpSpPr>
        <p:grpSpPr>
          <a:xfrm>
            <a:off x="1194327" y="1511661"/>
            <a:ext cx="14005916" cy="6800937"/>
            <a:chOff x="1194327" y="1793383"/>
            <a:chExt cx="14221928" cy="7297979"/>
          </a:xfrm>
        </p:grpSpPr>
        <p:sp>
          <p:nvSpPr>
            <p:cNvPr id="543" name="Google Shape;543;p14"/>
            <p:cNvSpPr/>
            <p:nvPr/>
          </p:nvSpPr>
          <p:spPr>
            <a:xfrm>
              <a:off x="1194327" y="1793383"/>
              <a:ext cx="14221928" cy="7297979"/>
            </a:xfrm>
            <a:prstGeom prst="roundRect">
              <a:avLst>
                <a:gd name="adj" fmla="val 2075"/>
              </a:avLst>
            </a:prstGeom>
            <a:noFill/>
            <a:ln>
              <a:solidFill>
                <a:srgbClr val="ED7D31"/>
              </a:solidFill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&lt;reporting&gt;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&lt;plugins&gt;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&lt;plugin&gt;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groupId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org.apache.maven.plugins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&lt;/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groupId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artifactId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&gt;maven-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pmd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-plugin&lt;/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artifactId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&lt;version&gt;2.5&lt;/version&gt;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&lt;configuration&gt;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&lt;!-- PMD options --&gt;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targetJdk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&gt;1.6&lt;/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targetJdk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&lt;aggregate&gt;true&lt;/aggregate&gt;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&lt;format&gt;xml&lt;/format&gt;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&lt;rulesets&gt;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	&lt;ruleset&gt;/pmd-rules.xml&lt;/ruleset&gt;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&lt;/rulesets&gt;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&lt;!-- CPD options --&gt;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minimumTokens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&gt;20&lt;/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minimumTokens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	&lt;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ignoreIdentifiers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&gt;true&lt;/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ignoreIdentifiers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&lt;/configuration&gt;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	&lt;/plugin&gt;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	&lt;/plugins&gt;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&lt;/reporting&gt;</a:t>
              </a:r>
              <a:endParaRPr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44" name="Google Shape;544;p14" descr="Image result for configure png&quot;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277666" y="4643927"/>
              <a:ext cx="2356180" cy="18272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Google Shape;241;p8">
            <a:extLst>
              <a:ext uri="{FF2B5EF4-FFF2-40B4-BE49-F238E27FC236}">
                <a16:creationId xmlns:a16="http://schemas.microsoft.com/office/drawing/2014/main" id="{EE75875E-27B1-479E-9385-F5C672D526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6451206" y="659551"/>
            <a:ext cx="33535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5"/>
          <p:cNvSpPr txBox="1">
            <a:spLocks noGrp="1"/>
          </p:cNvSpPr>
          <p:nvPr>
            <p:ph type="title"/>
          </p:nvPr>
        </p:nvSpPr>
        <p:spPr>
          <a:xfrm>
            <a:off x="-10160" y="17844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PMD with Maven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" name="Google Shape;552;p15"/>
          <p:cNvSpPr/>
          <p:nvPr/>
        </p:nvSpPr>
        <p:spPr>
          <a:xfrm>
            <a:off x="690466" y="829234"/>
            <a:ext cx="1502435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In Maven 3, place the plugin definition in the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&lt;maven-</a:t>
            </a:r>
            <a:r>
              <a:rPr lang="en-US" sz="22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siteplugin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&gt;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configuration section. Run either </a:t>
            </a:r>
            <a:r>
              <a:rPr lang="en-US" sz="22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mvn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site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or </a:t>
            </a:r>
            <a:r>
              <a:rPr lang="en-US" sz="22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mvn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2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pmd:pmd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2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pmd:cpd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to generate the PMD and CPD reports.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E1A88E-D1BD-47A8-88A8-6005B37FF08E}"/>
              </a:ext>
            </a:extLst>
          </p:cNvPr>
          <p:cNvGrpSpPr/>
          <p:nvPr/>
        </p:nvGrpSpPr>
        <p:grpSpPr>
          <a:xfrm>
            <a:off x="1584133" y="1668000"/>
            <a:ext cx="13981401" cy="7201972"/>
            <a:chOff x="1584133" y="1482472"/>
            <a:chExt cx="13981401" cy="7201972"/>
          </a:xfrm>
        </p:grpSpPr>
        <p:sp>
          <p:nvSpPr>
            <p:cNvPr id="553" name="Google Shape;553;p15"/>
            <p:cNvSpPr/>
            <p:nvPr/>
          </p:nvSpPr>
          <p:spPr>
            <a:xfrm>
              <a:off x="1584133" y="1482472"/>
              <a:ext cx="6871477" cy="7201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&lt;project&gt;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&lt;build&gt;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&lt;plugins&gt;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&lt;plugin&gt;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groupId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org.apache.maven.plugins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groupId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artifactId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&gt;maven-site-plugin&lt;/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artifactId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&lt;version&gt;3.0-beta-2&lt;/version&gt;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&lt;configuration&gt;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reportPlugins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&lt;plugin&gt;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groupId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org.apache.maven.plugins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groupId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artifactId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&gt;maven-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pmd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-plugin&lt;/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artifactId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&lt;version&gt;2.5&lt;/version&gt;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&lt;configuration&gt;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&lt;!-- PMD options --&gt;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targetJdk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&gt;1.6&lt;/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targetJdk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&lt;aggregate&gt;true&lt;/aggregate&gt;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&lt;format&gt;xml&lt;/format&gt;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&lt;rulesets&gt;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&lt;ruleset&gt;/pmd-rules.xml&lt;/ruleset&gt;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&lt;/rulesets&gt;</a:t>
              </a:r>
              <a:endParaRPr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9123265" y="1821027"/>
              <a:ext cx="6442269" cy="652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&lt;!-- CPD options --&gt;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&lt;minimumTokens&gt;50&lt;/minimumTokens&gt;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&lt;ignoreIdentifiers&gt;true&lt;/ignoreIdentifiers&gt;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&lt;/configuration&gt;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&lt;/plugin&gt;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&lt;/reportPlugins&gt;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&lt;/configuration&gt;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&lt;dependencies&gt;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&lt;dependency&gt;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&lt;groupId&gt;com.wakaleo.code-quality&lt;/groupId&gt;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&lt;artifactId&gt;pmd-rules&lt;/artifactId&gt;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&lt;version&gt;1.0.1&lt;/version&gt;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&lt;/dependency&gt;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&lt;/dependencies&gt;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&lt;/plugin&gt;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&lt;/plugins&gt;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&lt;/build&gt;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&lt;/project&gt;</a:t>
              </a:r>
              <a:endParaRPr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0F0BCCEB-452A-420E-9912-2B33199680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099079" y="659551"/>
            <a:ext cx="405784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6"/>
          <p:cNvSpPr txBox="1">
            <a:spLocks noGrp="1"/>
          </p:cNvSpPr>
          <p:nvPr>
            <p:ph type="title"/>
          </p:nvPr>
        </p:nvSpPr>
        <p:spPr>
          <a:xfrm>
            <a:off x="-10160" y="1784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FindBugs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16"/>
          <p:cNvSpPr/>
          <p:nvPr/>
        </p:nvSpPr>
        <p:spPr>
          <a:xfrm>
            <a:off x="1287626" y="1230986"/>
            <a:ext cx="136786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FindBugs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is a code quality analysis tool that checks application byte code for potential bugs, performance problems, and poor coding habits.</a:t>
            </a:r>
            <a:endParaRPr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6167CA-1391-46D0-ACF8-0753F93309B7}"/>
              </a:ext>
            </a:extLst>
          </p:cNvPr>
          <p:cNvGrpSpPr/>
          <p:nvPr/>
        </p:nvGrpSpPr>
        <p:grpSpPr>
          <a:xfrm>
            <a:off x="1532973" y="2984419"/>
            <a:ext cx="13190054" cy="3545104"/>
            <a:chOff x="598275" y="3489688"/>
            <a:chExt cx="13190054" cy="3545104"/>
          </a:xfrm>
        </p:grpSpPr>
        <p:pic>
          <p:nvPicPr>
            <p:cNvPr id="563" name="Google Shape;563;p16" descr="Image result for FindBugs icon png&quot;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26452" y="3696329"/>
              <a:ext cx="2761877" cy="27618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16"/>
            <p:cNvSpPr/>
            <p:nvPr/>
          </p:nvSpPr>
          <p:spPr>
            <a:xfrm>
              <a:off x="598275" y="3489688"/>
              <a:ext cx="8925169" cy="3545104"/>
            </a:xfrm>
            <a:prstGeom prst="roundRect">
              <a:avLst>
                <a:gd name="adj" fmla="val 3653"/>
              </a:avLst>
            </a:prstGeom>
            <a:noFill/>
            <a:ln>
              <a:solidFill>
                <a:srgbClr val="ED7D31"/>
              </a:solidFill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can detect critical issues such as null pointer exceptions, and infinite loops.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Although </a:t>
              </a:r>
              <a:r>
                <a:rPr lang="en-US" sz="2200" b="0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detects less number of issues, the ones detected are critical.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is less configurable than the other tools.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In </a:t>
              </a:r>
              <a:r>
                <a:rPr lang="en-US" sz="2200" b="0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, one can’t configure a shared XML file between Maven builds and the IDE.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1D055D80-B29D-4B5A-B7BA-B816C808C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6982728" y="659551"/>
            <a:ext cx="2290545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"/>
          <p:cNvSpPr txBox="1">
            <a:spLocks noGrp="1"/>
          </p:cNvSpPr>
          <p:nvPr>
            <p:ph type="body" idx="1"/>
          </p:nvPr>
        </p:nvSpPr>
        <p:spPr>
          <a:xfrm>
            <a:off x="8128000" y="3111798"/>
            <a:ext cx="6641547" cy="12445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Quality Improvement Using Jenkins</a:t>
            </a:r>
            <a:endParaRPr sz="3000" kern="1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7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FindBugs with 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1861977" y="901408"/>
            <a:ext cx="124698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FindBugs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comes bundled with an Ant task. Define the </a:t>
            </a:r>
            <a:r>
              <a:rPr lang="en-US" sz="2200" b="0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FindBugs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task in Ant as shown below. 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67BD1E-E5EE-430D-A018-1CE14B9CE9E2}"/>
              </a:ext>
            </a:extLst>
          </p:cNvPr>
          <p:cNvGrpSpPr/>
          <p:nvPr/>
        </p:nvGrpSpPr>
        <p:grpSpPr>
          <a:xfrm>
            <a:off x="941356" y="1704132"/>
            <a:ext cx="14286203" cy="6186309"/>
            <a:chOff x="854271" y="2221946"/>
            <a:chExt cx="14286203" cy="6186309"/>
          </a:xfrm>
        </p:grpSpPr>
        <p:sp>
          <p:nvSpPr>
            <p:cNvPr id="573" name="Google Shape;573;p17"/>
            <p:cNvSpPr/>
            <p:nvPr/>
          </p:nvSpPr>
          <p:spPr>
            <a:xfrm>
              <a:off x="854271" y="2221946"/>
              <a:ext cx="6852816" cy="6186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needs to point to the </a:t>
              </a:r>
              <a:r>
                <a:rPr lang="en-US" sz="2200" b="0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home directory, where the binary distribution has been unzipped.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To make the build more portable, store the </a:t>
              </a:r>
              <a:r>
                <a:rPr lang="en-US" sz="2200" b="0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installation in the project directory structure, in the 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tools/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directory: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&lt;property name="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findbugs.home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" value="tools/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" /&gt;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taskdef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name="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" 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classname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="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edu.umd.cs.findbugs.anttask.FindBugsTask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" 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classpath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fileset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dir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="${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findbugs.home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}/lib" includes="**/*.jar"/&gt;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classpath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taskdef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8040915" y="2221946"/>
              <a:ext cx="7099559" cy="483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To run </a:t>
              </a:r>
              <a:r>
                <a:rPr lang="en-US" sz="2200" b="0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, set up a target as shown below: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Note that it runs against the application byte-code, and not source code, so you need to compile your source code first: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&lt;target name="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" depends="compile"&gt;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home="${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findbugs.home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}" output="xml" 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outputFile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="target/findbugs.xml"&gt;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&lt;class location="${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classes.dir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}" /&gt;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auxClasspath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refId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="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dependency.classpath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" /&gt;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sourcePath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path="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src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/main/java" /&gt;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</a:t>
              </a: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findbugs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&gt;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&lt;/target&gt;</a:t>
              </a:r>
              <a:endParaRPr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7CF66CA3-3A8E-4F81-876B-7202DDEE48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673006" y="659551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8"/>
          <p:cNvSpPr txBox="1">
            <a:spLocks noGrp="1"/>
          </p:cNvSpPr>
          <p:nvPr>
            <p:ph type="title"/>
          </p:nvPr>
        </p:nvSpPr>
        <p:spPr>
          <a:xfrm>
            <a:off x="-10160" y="17843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FindBugs with Maven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18"/>
          <p:cNvSpPr/>
          <p:nvPr/>
        </p:nvSpPr>
        <p:spPr>
          <a:xfrm>
            <a:off x="3172408" y="1099868"/>
            <a:ext cx="98158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For Maven 2, keep a local copy of the </a:t>
            </a:r>
            <a:r>
              <a:rPr lang="en-US" sz="2200" b="0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FindBugs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installation. Configure </a:t>
            </a:r>
            <a:r>
              <a:rPr lang="en-US" sz="2200" b="0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FindBugs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in the reporting section as shown in the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pom.xml 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file: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583" name="Google Shape;583;p18"/>
          <p:cNvSpPr/>
          <p:nvPr/>
        </p:nvSpPr>
        <p:spPr>
          <a:xfrm>
            <a:off x="3255347" y="2182905"/>
            <a:ext cx="9745306" cy="4778191"/>
          </a:xfrm>
          <a:prstGeom prst="roundRect">
            <a:avLst>
              <a:gd name="adj" fmla="val 3909"/>
            </a:avLst>
          </a:prstGeom>
          <a:noFill/>
          <a:ln>
            <a:solidFill>
              <a:srgbClr val="ED7D3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&lt;reporting&gt;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&lt;plugins&gt;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&lt;plugin&gt;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&lt;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groupId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org.codehaus.mojo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groupId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&lt;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artifactId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findbugs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-maven-plugin&lt;/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artifactId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&lt;version&gt;2.3.1&lt;/version&gt;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&lt;configuration&gt;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&lt;effort&gt;Max&lt;/effort&gt;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&lt;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xmlOutput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&gt;true&lt;/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xmlOutput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&lt;/configuration&gt;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&lt;/plugin&gt;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&lt;/plugins&gt;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&lt;/reporting&gt;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7C6035F3-C0D1-4C33-9E32-46E02CF9F1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157457" y="659551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"/>
          <p:cNvSpPr txBox="1">
            <a:spLocks noGrp="1"/>
          </p:cNvSpPr>
          <p:nvPr>
            <p:ph type="title"/>
          </p:nvPr>
        </p:nvSpPr>
        <p:spPr>
          <a:xfrm>
            <a:off x="-10160" y="1784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FindBugs with Maven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19"/>
          <p:cNvSpPr/>
          <p:nvPr/>
        </p:nvSpPr>
        <p:spPr>
          <a:xfrm>
            <a:off x="951722" y="1062545"/>
            <a:ext cx="574765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For Maven 3:</a:t>
            </a:r>
            <a:endParaRPr sz="2200" b="1" i="0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19"/>
          <p:cNvSpPr/>
          <p:nvPr/>
        </p:nvSpPr>
        <p:spPr>
          <a:xfrm>
            <a:off x="2542974" y="1493433"/>
            <a:ext cx="12003314" cy="6899942"/>
          </a:xfrm>
          <a:prstGeom prst="roundRect">
            <a:avLst>
              <a:gd name="adj" fmla="val 2852"/>
            </a:avLst>
          </a:prstGeom>
          <a:noFill/>
          <a:ln>
            <a:solidFill>
              <a:srgbClr val="ED7D3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&lt;plugins&gt;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&lt;plugin&gt;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&lt;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groupId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org.apache.maven.plugins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groupId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&lt;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artifactId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&gt;maven-site-plugin&lt;/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artifactId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&lt;version&gt;3.0-beta-2&lt;/version&gt;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&lt;configuration&gt;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&lt;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reportPlugins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&lt;plugin&gt;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	&lt;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groupId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org.codehaus.mojo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groupId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	&lt;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artifactId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findbugs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-maven-plugin&lt;/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artifactId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	&lt;version&gt;2.3.1&lt;/version&gt;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	&lt;configuration&gt;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		&lt;effort&gt;Max&lt;/effort&gt;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		&lt;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xmlOutput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&gt;true&lt;/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xmlOutput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	&lt;/configuration&gt;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	&lt;/plugin&gt;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	&lt;/</a:t>
            </a:r>
            <a:r>
              <a:rPr lang="en-US" sz="1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reportPlugins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	&lt;/configuration&gt;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&lt;/plugin&gt;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&lt;/plugins&gt;</a:t>
            </a:r>
            <a:endParaRPr sz="1900" b="1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93EC6DD0-F1C6-4598-A2DF-EBA1800262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427506" y="659551"/>
            <a:ext cx="54009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0"/>
          <p:cNvSpPr txBox="1">
            <a:spLocks noGrp="1"/>
          </p:cNvSpPr>
          <p:nvPr>
            <p:ph type="title"/>
          </p:nvPr>
        </p:nvSpPr>
        <p:spPr>
          <a:xfrm>
            <a:off x="-10160" y="44350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Reporting on Code Quality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20"/>
          <p:cNvSpPr/>
          <p:nvPr/>
        </p:nvSpPr>
        <p:spPr>
          <a:xfrm>
            <a:off x="1212975" y="1064715"/>
            <a:ext cx="1382796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Jenkins provides a useful plugin for code quality called the Violations plugin. Although it will not analyze your project source code, it does a great job reporting on the code quality metrics generated for individual builds and trends over time.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20"/>
          <p:cNvSpPr/>
          <p:nvPr/>
        </p:nvSpPr>
        <p:spPr>
          <a:xfrm>
            <a:off x="1227499" y="2768320"/>
            <a:ext cx="13827968" cy="5484725"/>
          </a:xfrm>
          <a:prstGeom prst="roundRect">
            <a:avLst>
              <a:gd name="adj" fmla="val 2041"/>
            </a:avLst>
          </a:prstGeom>
          <a:noFill/>
          <a:ln>
            <a:solidFill>
              <a:srgbClr val="ED7D3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Violation plugin caters to reports on code quality metrics received from the static analysis tools, including: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For Java: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Checkstyle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, CPD, PMD,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FindBugs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jcreport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For Groovy: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codenarc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For JavaScript: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jslint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.Net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gendarme and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stylecop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FB2A5DF3-E543-477F-901F-7562065BF1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860402" y="659551"/>
            <a:ext cx="653519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1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Reporting on Code Quality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B0CD14-776B-41F4-BCDD-3DFAA730EF66}"/>
              </a:ext>
            </a:extLst>
          </p:cNvPr>
          <p:cNvGrpSpPr/>
          <p:nvPr/>
        </p:nvGrpSpPr>
        <p:grpSpPr>
          <a:xfrm>
            <a:off x="1811176" y="1152069"/>
            <a:ext cx="12633649" cy="6709015"/>
            <a:chOff x="1856390" y="926784"/>
            <a:chExt cx="12633649" cy="6709015"/>
          </a:xfrm>
        </p:grpSpPr>
        <p:sp>
          <p:nvSpPr>
            <p:cNvPr id="609" name="Google Shape;609;p21"/>
            <p:cNvSpPr/>
            <p:nvPr/>
          </p:nvSpPr>
          <p:spPr>
            <a:xfrm>
              <a:off x="1856390" y="926784"/>
              <a:ext cx="12633649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The Violations plugin does not generate the code quality metrics data. It is added in the build configuration as shown below: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10" name="Google Shape;610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19937" y="2272960"/>
              <a:ext cx="12106554" cy="252014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11" name="Google Shape;611;p21"/>
            <p:cNvSpPr/>
            <p:nvPr/>
          </p:nvSpPr>
          <p:spPr>
            <a:xfrm>
              <a:off x="1859182" y="5369834"/>
              <a:ext cx="12628065" cy="2265965"/>
            </a:xfrm>
            <a:prstGeom prst="roundRect">
              <a:avLst>
                <a:gd name="adj" fmla="val 3508"/>
              </a:avLst>
            </a:prstGeom>
            <a:noFill/>
            <a:ln>
              <a:solidFill>
                <a:srgbClr val="ED7D31"/>
              </a:solidFill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2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In the above example, plugins are called directly, which results in faster builds.</a:t>
              </a:r>
              <a:endPara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endPara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2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After the set up, configure the violations plugin to generate reports and, if required, trigger notifications, based on the report results. </a:t>
              </a:r>
              <a:endPara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endPara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</a:pPr>
              <a:r>
                <a:rPr lang="en-US" sz="2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Go to the Post build Actions and check the Report Violations checkbox.</a:t>
              </a:r>
              <a:endPara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" name="Google Shape;241;p8">
            <a:extLst>
              <a:ext uri="{FF2B5EF4-FFF2-40B4-BE49-F238E27FC236}">
                <a16:creationId xmlns:a16="http://schemas.microsoft.com/office/drawing/2014/main" id="{1F3A3AAD-226F-4503-BA9B-FFF8892FD2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860402" y="659551"/>
            <a:ext cx="653519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bd22ad5d5_0_0"/>
          <p:cNvSpPr txBox="1">
            <a:spLocks noGrp="1"/>
          </p:cNvSpPr>
          <p:nvPr>
            <p:ph type="body" idx="1"/>
          </p:nvPr>
        </p:nvSpPr>
        <p:spPr>
          <a:xfrm>
            <a:off x="0" y="4040408"/>
            <a:ext cx="16256101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buNone/>
            </a:pPr>
            <a:r>
              <a:rPr lang="en-US">
                <a:solidFill>
                  <a:srgbClr val="434343"/>
                </a:solidFill>
              </a:rPr>
              <a:t>Internals of Jenkins Jobs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2"/>
          <p:cNvSpPr txBox="1">
            <a:spLocks noGrp="1"/>
          </p:cNvSpPr>
          <p:nvPr>
            <p:ph type="title"/>
          </p:nvPr>
        </p:nvSpPr>
        <p:spPr>
          <a:xfrm>
            <a:off x="-10160" y="-16516"/>
            <a:ext cx="16276320" cy="7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Working with Freestyle 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22"/>
          <p:cNvSpPr/>
          <p:nvPr/>
        </p:nvSpPr>
        <p:spPr>
          <a:xfrm>
            <a:off x="932888" y="858067"/>
            <a:ext cx="1439022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Freestyle build jobs provide maximum configuration flexibility and are the best option for non-Java projects.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E193FD-4A16-4672-9D89-806981ECF5D6}"/>
              </a:ext>
            </a:extLst>
          </p:cNvPr>
          <p:cNvGrpSpPr/>
          <p:nvPr/>
        </p:nvGrpSpPr>
        <p:grpSpPr>
          <a:xfrm>
            <a:off x="795669" y="1690897"/>
            <a:ext cx="14257178" cy="6457732"/>
            <a:chOff x="1007704" y="1876427"/>
            <a:chExt cx="14257178" cy="6457732"/>
          </a:xfrm>
        </p:grpSpPr>
        <p:sp>
          <p:nvSpPr>
            <p:cNvPr id="625" name="Google Shape;625;p22"/>
            <p:cNvSpPr/>
            <p:nvPr/>
          </p:nvSpPr>
          <p:spPr>
            <a:xfrm>
              <a:off x="1007704" y="3366356"/>
              <a:ext cx="4851920" cy="3477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While setting up violations plugin with a Freestyle build job, specify the locations to all XML reports generated by the static analysis tools.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Use a wildcard expression to identify the reports you want. For example: 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**/target/checkstyle.xml.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  <p:pic>
          <p:nvPicPr>
            <p:cNvPr id="626" name="Google Shape;626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57480" y="1876427"/>
              <a:ext cx="9207402" cy="64577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4FA03CC0-D9AA-467F-9E70-6BD308BA45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533642" y="659551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3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Working with Freestyle 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4" name="Google Shape;6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97" y="3692200"/>
            <a:ext cx="9093006" cy="448533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35" name="Google Shape;635;p23"/>
          <p:cNvSpPr/>
          <p:nvPr/>
        </p:nvSpPr>
        <p:spPr>
          <a:xfrm>
            <a:off x="1867566" y="1235534"/>
            <a:ext cx="12520869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Violations plugin generates a graph which tracks the total number of issues over time. 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graph illustrates different colored lines for each violation tracked.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It also displays a summary of the latest results.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B83B1570-CBD2-4CD6-8BC3-30E7E065C8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533642" y="659551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4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Working with Freestyle Jobs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3" name="Google Shape;64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5333" y="1797102"/>
            <a:ext cx="9345335" cy="65120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44" name="Google Shape;644;p24"/>
          <p:cNvSpPr txBox="1"/>
          <p:nvPr/>
        </p:nvSpPr>
        <p:spPr>
          <a:xfrm>
            <a:off x="2279603" y="877082"/>
            <a:ext cx="116967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By clicking on the report, one can expand and analyze the details of every violation, as shown below: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6D523AA8-5294-4638-BE54-08EC9D15B3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533642" y="659551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be223ad7c_0_320"/>
          <p:cNvSpPr txBox="1">
            <a:spLocks noGrp="1"/>
          </p:cNvSpPr>
          <p:nvPr>
            <p:ph type="body" idx="1"/>
          </p:nvPr>
        </p:nvSpPr>
        <p:spPr>
          <a:xfrm>
            <a:off x="0" y="4040407"/>
            <a:ext cx="16256101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buNone/>
            </a:pPr>
            <a:r>
              <a:rPr lang="en-US" dirty="0">
                <a:solidFill>
                  <a:srgbClr val="434343"/>
                </a:solidFill>
              </a:rPr>
              <a:t>Code Quality and Jenkins</a:t>
            </a: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"/>
          <p:cNvSpPr txBox="1">
            <a:spLocks noGrp="1"/>
          </p:cNvSpPr>
          <p:nvPr>
            <p:ph type="body" idx="1"/>
          </p:nvPr>
        </p:nvSpPr>
        <p:spPr>
          <a:xfrm>
            <a:off x="1762206" y="30070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Explain the significance of code quality and its metrics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9" name="Google Shape;389;p6"/>
          <p:cNvSpPr txBox="1">
            <a:spLocks noGrp="1"/>
          </p:cNvSpPr>
          <p:nvPr>
            <p:ph type="body" idx="2"/>
          </p:nvPr>
        </p:nvSpPr>
        <p:spPr>
          <a:xfrm>
            <a:off x="1762206" y="4035309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Implement different code quality analysis tools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0" name="Google Shape;390;p6"/>
          <p:cNvSpPr txBox="1">
            <a:spLocks noGrp="1"/>
          </p:cNvSpPr>
          <p:nvPr>
            <p:ph type="body" idx="3"/>
          </p:nvPr>
        </p:nvSpPr>
        <p:spPr>
          <a:xfrm>
            <a:off x="1762206" y="506354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Generate XML reports on code complexity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1" name="Google Shape;391;p6"/>
          <p:cNvSpPr txBox="1"/>
          <p:nvPr/>
        </p:nvSpPr>
        <p:spPr>
          <a:xfrm>
            <a:off x="1065486" y="1739987"/>
            <a:ext cx="8847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6"/>
          <p:cNvSpPr txBox="1">
            <a:spLocks noGrp="1"/>
          </p:cNvSpPr>
          <p:nvPr>
            <p:ph type="body" idx="3"/>
          </p:nvPr>
        </p:nvSpPr>
        <p:spPr>
          <a:xfrm>
            <a:off x="1783979" y="6091769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SonarQube with Jenkins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oogle Shape;131;p12">
            <a:extLst>
              <a:ext uri="{FF2B5EF4-FFF2-40B4-BE49-F238E27FC236}">
                <a16:creationId xmlns:a16="http://schemas.microsoft.com/office/drawing/2014/main" id="{895D2262-0AD2-464F-863D-13A5019CBF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651" y="297551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12">
            <a:extLst>
              <a:ext uri="{FF2B5EF4-FFF2-40B4-BE49-F238E27FC236}">
                <a16:creationId xmlns:a16="http://schemas.microsoft.com/office/drawing/2014/main" id="{A1C6B696-0188-4048-8A56-2EA981CE24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651" y="399950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1;p12">
            <a:extLst>
              <a:ext uri="{FF2B5EF4-FFF2-40B4-BE49-F238E27FC236}">
                <a16:creationId xmlns:a16="http://schemas.microsoft.com/office/drawing/2014/main" id="{BB6F07DF-798D-49B2-BFD3-DF84F53D32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651" y="502350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12">
            <a:extLst>
              <a:ext uri="{FF2B5EF4-FFF2-40B4-BE49-F238E27FC236}">
                <a16:creationId xmlns:a16="http://schemas.microsoft.com/office/drawing/2014/main" id="{4DC3375D-89E6-432D-AB90-224B7FC041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651" y="604750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41;p8">
            <a:extLst>
              <a:ext uri="{FF2B5EF4-FFF2-40B4-BE49-F238E27FC236}">
                <a16:creationId xmlns:a16="http://schemas.microsoft.com/office/drawing/2014/main" id="{66291C6F-C211-4AEA-B26F-5279018768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903301" y="1300429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be223ad7c_0_324"/>
          <p:cNvSpPr txBox="1">
            <a:spLocks noGrp="1"/>
          </p:cNvSpPr>
          <p:nvPr>
            <p:ph type="title"/>
          </p:nvPr>
        </p:nvSpPr>
        <p:spPr>
          <a:xfrm>
            <a:off x="-10160" y="4593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Working with Maven Build 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g7be223ad7c_0_324"/>
          <p:cNvSpPr/>
          <p:nvPr/>
        </p:nvSpPr>
        <p:spPr>
          <a:xfrm>
            <a:off x="663551" y="895389"/>
            <a:ext cx="14928899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Maven build jobs in Jenkins use the Maven conventions and data present in the project’s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pom.xml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file to make configuration easier and execution faster.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658" name="Google Shape;658;g7be223ad7c_0_324"/>
          <p:cNvSpPr/>
          <p:nvPr/>
        </p:nvSpPr>
        <p:spPr>
          <a:xfrm>
            <a:off x="1115528" y="1957408"/>
            <a:ext cx="4445400" cy="6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In violations plugin with a Maven build job, Jenkins uses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pom.xml 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file data to reduce configuration  code for the plugin.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Jenkins gets the location of XML reports for many of the static analysis tools based on the Maven conventions and plugin configurations in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pom.xml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To override project conventions, choose the pattern option in the XML filename pattern drop-down list and enter a path similar to the freestyle build jobs.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659" name="Google Shape;659;g7be223ad7c_0_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1912" y="2064350"/>
            <a:ext cx="8508560" cy="63872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2A8AC0ED-F864-4C66-86BD-9529EEDB8C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533642" y="659551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be223ad7c_0_333"/>
          <p:cNvSpPr txBox="1">
            <a:spLocks noGrp="1"/>
          </p:cNvSpPr>
          <p:nvPr>
            <p:ph type="title"/>
          </p:nvPr>
        </p:nvSpPr>
        <p:spPr>
          <a:xfrm>
            <a:off x="-10160" y="9327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Working with Maven Build Jobs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g7be223ad7c_0_333"/>
          <p:cNvSpPr/>
          <p:nvPr/>
        </p:nvSpPr>
        <p:spPr>
          <a:xfrm>
            <a:off x="1194321" y="1014659"/>
            <a:ext cx="1397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Violations plugin is primarily used in multi-module Maven projects. Below screenshot is an example of  multi-module project: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8" name="Google Shape;668;g7be223ad7c_0_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624" y="1990821"/>
            <a:ext cx="13932289" cy="559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2A2E6737-75D2-4EA1-AE29-8872E68616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533642" y="659551"/>
            <a:ext cx="7188716" cy="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68;g7be223ad7c_0_333">
            <a:extLst>
              <a:ext uri="{FF2B5EF4-FFF2-40B4-BE49-F238E27FC236}">
                <a16:creationId xmlns:a16="http://schemas.microsoft.com/office/drawing/2014/main" id="{F9DD7590-4E47-4C47-9610-4C7248243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332" y="1990821"/>
            <a:ext cx="13932289" cy="55982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be223ad7c_0_341"/>
          <p:cNvSpPr txBox="1">
            <a:spLocks noGrp="1"/>
          </p:cNvSpPr>
          <p:nvPr>
            <p:ph type="title"/>
          </p:nvPr>
        </p:nvSpPr>
        <p:spPr>
          <a:xfrm>
            <a:off x="-10160" y="17845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Working with Maven Build 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826643-26F2-4AAB-87D7-02B16AE110CE}"/>
              </a:ext>
            </a:extLst>
          </p:cNvPr>
          <p:cNvGrpSpPr/>
          <p:nvPr/>
        </p:nvGrpSpPr>
        <p:grpSpPr>
          <a:xfrm>
            <a:off x="1334350" y="1029817"/>
            <a:ext cx="13587300" cy="7084366"/>
            <a:chOff x="1530235" y="1071828"/>
            <a:chExt cx="13587300" cy="7084366"/>
          </a:xfrm>
        </p:grpSpPr>
        <p:sp>
          <p:nvSpPr>
            <p:cNvPr id="676" name="Google Shape;676;g7be223ad7c_0_341"/>
            <p:cNvSpPr/>
            <p:nvPr/>
          </p:nvSpPr>
          <p:spPr>
            <a:xfrm>
              <a:off x="1656701" y="1071828"/>
              <a:ext cx="12619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</a:pPr>
              <a:r>
                <a:rPr lang="en-US" sz="22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By default, the violations plugin will display an aggregated view of the code quality metrics as shown below. Click on the violations graph to view the detailed reports for each module.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77" name="Google Shape;677;g7be223ad7c_0_3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60199" y="2480859"/>
              <a:ext cx="9335602" cy="460500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78" name="Google Shape;678;g7be223ad7c_0_341"/>
            <p:cNvSpPr/>
            <p:nvPr/>
          </p:nvSpPr>
          <p:spPr>
            <a:xfrm>
              <a:off x="1530235" y="7725394"/>
              <a:ext cx="13587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</a:pPr>
              <a:r>
                <a:rPr lang="en-US" sz="22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For the efficient working of plugin, activate the violations plugin for each module in addition to the main project.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" name="Google Shape;241;p8">
            <a:extLst>
              <a:ext uri="{FF2B5EF4-FFF2-40B4-BE49-F238E27FC236}">
                <a16:creationId xmlns:a16="http://schemas.microsoft.com/office/drawing/2014/main" id="{31452D68-ED9C-4DD4-9670-77AEF598B9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533642" y="659551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be223ad7c_0_350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/>
              <a:t>Exploring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Maven Build </a:t>
            </a:r>
            <a:r>
              <a:rPr lang="en-US" dirty="0"/>
              <a:t>Fields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E3C659-79C4-4BCB-9BFA-4910AA064533}"/>
              </a:ext>
            </a:extLst>
          </p:cNvPr>
          <p:cNvGrpSpPr/>
          <p:nvPr/>
        </p:nvGrpSpPr>
        <p:grpSpPr>
          <a:xfrm>
            <a:off x="698389" y="1483567"/>
            <a:ext cx="14859223" cy="6400800"/>
            <a:chOff x="854270" y="1483567"/>
            <a:chExt cx="14859223" cy="6400800"/>
          </a:xfrm>
        </p:grpSpPr>
        <p:sp>
          <p:nvSpPr>
            <p:cNvPr id="686" name="Google Shape;686;g7be223ad7c_0_350"/>
            <p:cNvSpPr/>
            <p:nvPr/>
          </p:nvSpPr>
          <p:spPr>
            <a:xfrm>
              <a:off x="854270" y="2437267"/>
              <a:ext cx="5024100" cy="449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Click on the module you want to configure in the Modules screen, and click on the 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Configure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menu.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Activate the violations option and provide the thresholds if required.</a:t>
              </a:r>
              <a:b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</a:b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Open Sans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Click on the violations aggregate graph on the project build job home page to list the individual violations graphs for each module by Jenkins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  <p:pic>
          <p:nvPicPr>
            <p:cNvPr id="687" name="Google Shape;687;g7be223ad7c_0_3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40868" y="1483567"/>
              <a:ext cx="9572625" cy="64008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17D36738-B9AE-42D7-9247-BECF4A2A97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533642" y="659551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be223ad7c_0_358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Using Checkstyle, PMD, and FindBigs Reports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g7be223ad7c_0_358"/>
          <p:cNvSpPr/>
          <p:nvPr/>
        </p:nvSpPr>
        <p:spPr>
          <a:xfrm>
            <a:off x="1136564" y="974279"/>
            <a:ext cx="14271181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In addition to the violations plugin, Jenkins plugins also produce trend graphs and detailed reports for each tool.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Analysis Collector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Plugin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is similar to violations plugin that displays the combined results in a graph.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696" name="Google Shape;696;g7be223ad7c_0_3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214" y="1870406"/>
            <a:ext cx="11187045" cy="375167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97" name="Google Shape;697;g7be223ad7c_0_358"/>
          <p:cNvSpPr/>
          <p:nvPr/>
        </p:nvSpPr>
        <p:spPr>
          <a:xfrm>
            <a:off x="964414" y="5787032"/>
            <a:ext cx="14561633" cy="2593441"/>
          </a:xfrm>
          <a:prstGeom prst="roundRect">
            <a:avLst>
              <a:gd name="adj" fmla="val 7980"/>
            </a:avLst>
          </a:prstGeom>
          <a:noFill/>
          <a:ln>
            <a:solidFill>
              <a:srgbClr val="ED7D3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Once installed, set up the report in the project configuration by checking the Publish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Checkstyle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analysis results checkbox.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 a freestyle build, specify a path to find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checkstyle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XML reports.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 a Maven 2 build, Jenkins will automatically analyze and find the location from the project configuration.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BBA73E45-C348-4FC4-8808-5FD013693F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339250" y="659551"/>
            <a:ext cx="11577500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be223ad7c_0_367"/>
          <p:cNvSpPr txBox="1">
            <a:spLocks noGrp="1"/>
          </p:cNvSpPr>
          <p:nvPr>
            <p:ph type="title"/>
          </p:nvPr>
        </p:nvSpPr>
        <p:spPr>
          <a:xfrm>
            <a:off x="564795" y="1260248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Font typeface="Arial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FindBugs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Integration with Jenkins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704" name="Google Shape;704;g7be223ad7c_0_367"/>
          <p:cNvSpPr txBox="1">
            <a:spLocks noGrp="1"/>
          </p:cNvSpPr>
          <p:nvPr>
            <p:ph type="body" idx="1"/>
          </p:nvPr>
        </p:nvSpPr>
        <p:spPr>
          <a:xfrm>
            <a:off x="754038" y="1925348"/>
            <a:ext cx="12652200" cy="4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Problem Statement: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You are given a project to integrate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FindBugs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with Jenkins.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Steps to perform: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 to Jenkins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Maven job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FindBugs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plugin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FindBugs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dependencies in Maven project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be223ad7c_0_381"/>
          <p:cNvSpPr txBox="1">
            <a:spLocks noGrp="1"/>
          </p:cNvSpPr>
          <p:nvPr>
            <p:ph type="body" idx="1"/>
          </p:nvPr>
        </p:nvSpPr>
        <p:spPr>
          <a:xfrm>
            <a:off x="0" y="4040407"/>
            <a:ext cx="16256101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buNone/>
            </a:pPr>
            <a:r>
              <a:rPr lang="en-US">
                <a:solidFill>
                  <a:srgbClr val="434343"/>
                </a:solidFill>
              </a:rPr>
              <a:t>Reporting on Code Complexity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7be223ad7c_0_385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Reporting on Code Complexity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g7be223ad7c_0_385"/>
          <p:cNvSpPr/>
          <p:nvPr/>
        </p:nvSpPr>
        <p:spPr>
          <a:xfrm>
            <a:off x="1395444" y="1018956"/>
            <a:ext cx="13253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Code complexity can be measured in different ways and one of them is Cyclomatic Complexity.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This involves measuring the number of different paths through a method.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08852-CB75-4D52-8A17-F2A78918BCDD}"/>
              </a:ext>
            </a:extLst>
          </p:cNvPr>
          <p:cNvGrpSpPr/>
          <p:nvPr/>
        </p:nvGrpSpPr>
        <p:grpSpPr>
          <a:xfrm>
            <a:off x="1208832" y="3041096"/>
            <a:ext cx="14227189" cy="3658280"/>
            <a:chOff x="1208832" y="3041096"/>
            <a:chExt cx="14227189" cy="3658280"/>
          </a:xfrm>
        </p:grpSpPr>
        <p:sp>
          <p:nvSpPr>
            <p:cNvPr id="719" name="Google Shape;719;g7be223ad7c_0_385"/>
            <p:cNvSpPr/>
            <p:nvPr/>
          </p:nvSpPr>
          <p:spPr>
            <a:xfrm>
              <a:off x="1208832" y="3469836"/>
              <a:ext cx="6050400" cy="28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The Coverage/Complexity Scatter Plot plugin is designed to display code complexity report in Jenkins.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Complex or untested methods will appear high on the graph, where as the well-written and tested methods will appear lower down.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  <p:pic>
          <p:nvPicPr>
            <p:cNvPr id="720" name="Google Shape;720;g7be223ad7c_0_3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89946" y="3041096"/>
              <a:ext cx="7746075" cy="3658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55EE8819-397C-41B8-878E-6B05A5F777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174206" y="659551"/>
            <a:ext cx="79075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be223ad7c_0_394"/>
          <p:cNvSpPr txBox="1">
            <a:spLocks noGrp="1"/>
          </p:cNvSpPr>
          <p:nvPr>
            <p:ph type="title"/>
          </p:nvPr>
        </p:nvSpPr>
        <p:spPr>
          <a:xfrm>
            <a:off x="-10160" y="17845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Reporting on Code Complexity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F75A68-F0E1-4ACE-A96A-3EFBB1F4CB5F}"/>
              </a:ext>
            </a:extLst>
          </p:cNvPr>
          <p:cNvGrpSpPr/>
          <p:nvPr/>
        </p:nvGrpSpPr>
        <p:grpSpPr>
          <a:xfrm>
            <a:off x="993850" y="1764610"/>
            <a:ext cx="14268301" cy="5614780"/>
            <a:chOff x="1180575" y="1134450"/>
            <a:chExt cx="14268301" cy="5614780"/>
          </a:xfrm>
        </p:grpSpPr>
        <p:sp>
          <p:nvSpPr>
            <p:cNvPr id="728" name="Google Shape;728;g7be223ad7c_0_394"/>
            <p:cNvSpPr/>
            <p:nvPr/>
          </p:nvSpPr>
          <p:spPr>
            <a:xfrm>
              <a:off x="1180575" y="1134450"/>
              <a:ext cx="14268301" cy="11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The Coverage/Complexity Scatter Plot also allows to expand and get more detailed information of the methods. 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You can click on any point in the graph to display the corresponding methods with their test coverage and complexity.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29" name="Google Shape;729;g7be223ad7c_0_394"/>
            <p:cNvPicPr preferRelativeResize="0"/>
            <p:nvPr/>
          </p:nvPicPr>
          <p:blipFill rotWithShape="1">
            <a:blip r:embed="rId3"/>
            <a:srcRect/>
            <a:stretch/>
          </p:blipFill>
          <p:spPr>
            <a:xfrm>
              <a:off x="2944649" y="2984952"/>
              <a:ext cx="10680779" cy="22521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730" name="Google Shape;730;g7be223ad7c_0_394"/>
            <p:cNvSpPr/>
            <p:nvPr/>
          </p:nvSpPr>
          <p:spPr>
            <a:xfrm>
              <a:off x="1847479" y="5979730"/>
              <a:ext cx="12934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Since this plugin requires Clover, the build would have already generated a Clover XML coverage report.</a:t>
              </a:r>
              <a:r>
                <a:rPr lang="en-US" sz="22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Support for Cobertura and other tools is yet to be released.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1171FECD-C0B9-4A26-ADD2-82D1492A2D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174206" y="659551"/>
            <a:ext cx="7907588" cy="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1;p8">
            <a:extLst>
              <a:ext uri="{FF2B5EF4-FFF2-40B4-BE49-F238E27FC236}">
                <a16:creationId xmlns:a16="http://schemas.microsoft.com/office/drawing/2014/main" id="{E8678DE0-D77D-4EA9-BBFE-6A5D13699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174206" y="659607"/>
            <a:ext cx="79075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7be223ad7c_0_403"/>
          <p:cNvSpPr txBox="1">
            <a:spLocks noGrp="1"/>
          </p:cNvSpPr>
          <p:nvPr>
            <p:ph type="title"/>
          </p:nvPr>
        </p:nvSpPr>
        <p:spPr>
          <a:xfrm>
            <a:off x="587513" y="1232854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Font typeface="Arial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Coverage/Complexity Scatter Plot with Jenkins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737" name="Google Shape;737;g7be223ad7c_0_403"/>
          <p:cNvSpPr txBox="1">
            <a:spLocks noGrp="1"/>
          </p:cNvSpPr>
          <p:nvPr>
            <p:ph type="body" idx="1"/>
          </p:nvPr>
        </p:nvSpPr>
        <p:spPr>
          <a:xfrm>
            <a:off x="669235" y="2142385"/>
            <a:ext cx="13830536" cy="561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Problem Statement: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You are given a project to integrate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Coverage Complexity Scatter Plot plugin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with Jenkins.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Steps to perform: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 to Jenkins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and set up Clover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Coverage Complexity Scatter Plot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plugin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0"/>
          <p:cNvSpPr txBox="1">
            <a:spLocks noGrp="1"/>
          </p:cNvSpPr>
          <p:nvPr>
            <p:ph type="body" idx="1"/>
          </p:nvPr>
        </p:nvSpPr>
        <p:spPr>
          <a:xfrm>
            <a:off x="0" y="4042545"/>
            <a:ext cx="16256001" cy="60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buNone/>
            </a:pPr>
            <a:r>
              <a:rPr lang="en-US">
                <a:solidFill>
                  <a:srgbClr val="434343"/>
                </a:solidFill>
              </a:rPr>
              <a:t>Code Quality and Jenkins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be223ad7c_0_417"/>
          <p:cNvSpPr txBox="1">
            <a:spLocks noGrp="1"/>
          </p:cNvSpPr>
          <p:nvPr>
            <p:ph type="body" idx="1"/>
          </p:nvPr>
        </p:nvSpPr>
        <p:spPr>
          <a:xfrm>
            <a:off x="0" y="4040410"/>
            <a:ext cx="16256101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buNone/>
            </a:pPr>
            <a:r>
              <a:rPr lang="en-US">
                <a:solidFill>
                  <a:srgbClr val="434343"/>
                </a:solidFill>
              </a:rPr>
              <a:t>Reporting on Open Tasks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be223ad7c_0_421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Reporting on Open Tasks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1" name="Google Shape;751;g7be223ad7c_0_421"/>
          <p:cNvSpPr/>
          <p:nvPr/>
        </p:nvSpPr>
        <p:spPr>
          <a:xfrm>
            <a:off x="1395444" y="866556"/>
            <a:ext cx="13253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Jenkins</a:t>
            </a:r>
            <a:r>
              <a:rPr lang="en-US"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Task Scanner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plugin keeps the track of different tags in the source code and represents a build with a bad weather icon on the dashboard if the number of open tasks are more.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752" name="Google Shape;752;g7be223ad7c_0_421"/>
          <p:cNvSpPr/>
          <p:nvPr/>
        </p:nvSpPr>
        <p:spPr>
          <a:xfrm>
            <a:off x="518373" y="2340800"/>
            <a:ext cx="62556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To set up, install both the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Static Analysis Utilities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plugin and the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Task Scanner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plugin.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Activate the plugin in the project by checking the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Scan workspace for open tasks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checkbox in the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Build Settings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section of the project job configuration.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Enter the tags for tracking with different priorities. 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By default, the plugin will scan all the Java source code in the project that can be limited by entering the files to the scan field.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753" name="Google Shape;753;g7be223ad7c_0_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1628" y="2672805"/>
            <a:ext cx="8989388" cy="45064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794A8989-5715-42ED-9BC0-49B0AE9A66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157457" y="659607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7be223ad7c_0_430"/>
          <p:cNvSpPr txBox="1">
            <a:spLocks noGrp="1"/>
          </p:cNvSpPr>
          <p:nvPr>
            <p:ph type="title"/>
          </p:nvPr>
        </p:nvSpPr>
        <p:spPr>
          <a:xfrm>
            <a:off x="-10160" y="17845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Reporting on Open Tasks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Google Shape;761;g7be223ad7c_0_430"/>
          <p:cNvSpPr/>
          <p:nvPr/>
        </p:nvSpPr>
        <p:spPr>
          <a:xfrm>
            <a:off x="1040885" y="903878"/>
            <a:ext cx="14860499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plugin generates a graph that shows tag trends by priority. Click on the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Open Tasks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Report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to display the breakdown of tasks by Maven module, package or file, or open tasks. A sample graph is shown below: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2" name="Google Shape;762;g7be223ad7c_0_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4144" y="2441121"/>
            <a:ext cx="13375464" cy="526494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DAED5837-1272-4BC8-B04D-3A44531826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157457" y="659607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be223ad7c_0_438"/>
          <p:cNvSpPr txBox="1">
            <a:spLocks noGrp="1"/>
          </p:cNvSpPr>
          <p:nvPr>
            <p:ph type="body" idx="1"/>
          </p:nvPr>
        </p:nvSpPr>
        <p:spPr>
          <a:xfrm>
            <a:off x="0" y="4040408"/>
            <a:ext cx="16256101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buNone/>
            </a:pPr>
            <a:r>
              <a:rPr lang="en-US">
                <a:solidFill>
                  <a:srgbClr val="434343"/>
                </a:solidFill>
              </a:rPr>
              <a:t>SonarQube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be223ad7c_0_442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5" name="Google Shape;775;g7be223ad7c_0_442"/>
          <p:cNvSpPr/>
          <p:nvPr/>
        </p:nvSpPr>
        <p:spPr>
          <a:xfrm>
            <a:off x="835614" y="922539"/>
            <a:ext cx="14860499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Sonar is a tool that centralizes a range of code quality metrics into a single website. It uses Maven plugins to analyze Maven projects and generate a set of code quality metrics reports.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776" name="Google Shape;776;g7be223ad7c_0_442"/>
          <p:cNvSpPr/>
          <p:nvPr/>
        </p:nvSpPr>
        <p:spPr>
          <a:xfrm>
            <a:off x="1548342" y="2344294"/>
            <a:ext cx="8424132" cy="4666106"/>
          </a:xfrm>
          <a:prstGeom prst="roundRect">
            <a:avLst>
              <a:gd name="adj" fmla="val 5269"/>
            </a:avLst>
          </a:prstGeom>
          <a:noFill/>
          <a:ln>
            <a:solidFill>
              <a:srgbClr val="ED7D3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SonarQube generates reports on code coverage, rule compliance and documentation, complexity, maintainability, and technical debt. </a:t>
            </a: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It can be extend to add support for other languages.</a:t>
            </a: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rules configured centrally on the Sonar website and the Maven project don’t require any particular configuration. </a:t>
            </a: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ct val="107000"/>
              </a:lnSpc>
              <a:buClr>
                <a:schemeClr val="tx1">
                  <a:lumMod val="75000"/>
                  <a:lumOff val="2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makes Sonar highly suitable for working on Maven projects.</a:t>
            </a: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7" name="Google Shape;777;g7be223ad7c_0_442" descr="Image result for sonarqube icon png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4303" y="3464177"/>
            <a:ext cx="4911810" cy="179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E474CB63-E69C-43F4-B0B3-528D7808DC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6283527" y="659607"/>
            <a:ext cx="368894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7be223ad7c_0_451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Sonar Report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g7be223ad7c_0_451"/>
          <p:cNvSpPr/>
          <p:nvPr/>
        </p:nvSpPr>
        <p:spPr>
          <a:xfrm>
            <a:off x="835625" y="1041819"/>
            <a:ext cx="1519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screenshot of the Sonar server that runs separately along with analyzing and displaying results is given below: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6" name="Google Shape;786;g7be223ad7c_0_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5608" y="1711758"/>
            <a:ext cx="9144785" cy="65421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DC600AB8-6D53-420D-9CA4-5040BDA2DB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6283527" y="659607"/>
            <a:ext cx="368894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be223ad7c_0_459"/>
          <p:cNvSpPr txBox="1">
            <a:spLocks noGrp="1"/>
          </p:cNvSpPr>
          <p:nvPr>
            <p:ph type="title"/>
          </p:nvPr>
        </p:nvSpPr>
        <p:spPr>
          <a:xfrm>
            <a:off x="-10160" y="17846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SonarQube with Jenkins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g7be223ad7c_0_459"/>
          <p:cNvSpPr/>
          <p:nvPr/>
        </p:nvSpPr>
        <p:spPr>
          <a:xfrm>
            <a:off x="756102" y="1191649"/>
            <a:ext cx="14860499" cy="87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Jenkins </a:t>
            </a:r>
            <a:r>
              <a:rPr lang="en-US"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Sonar Plugin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provides the facility to define Sonar instances for all the projects and activates Sonar in particular builds.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2D222A-1A20-415F-84DE-216EF8AD2254}"/>
              </a:ext>
            </a:extLst>
          </p:cNvPr>
          <p:cNvGrpSpPr/>
          <p:nvPr/>
        </p:nvGrpSpPr>
        <p:grpSpPr>
          <a:xfrm>
            <a:off x="1459005" y="2781931"/>
            <a:ext cx="13178966" cy="4152279"/>
            <a:chOff x="1059543" y="3060223"/>
            <a:chExt cx="13178966" cy="4152279"/>
          </a:xfrm>
        </p:grpSpPr>
        <p:sp>
          <p:nvSpPr>
            <p:cNvPr id="795" name="Google Shape;795;g7be223ad7c_0_459"/>
            <p:cNvSpPr/>
            <p:nvPr/>
          </p:nvSpPr>
          <p:spPr>
            <a:xfrm>
              <a:off x="1059543" y="3229141"/>
              <a:ext cx="8127900" cy="3553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One can run Sonar server on a separate machine or on the same Jenkins instance.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Jenkins instance must have JDBC access to the Sonar database. This is the only constraint.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Sonar injects code quality metrics directly into the database.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Sonar also works with Ant for non-maven users.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  <p:pic>
          <p:nvPicPr>
            <p:cNvPr id="796" name="Google Shape;796;g7be223ad7c_0_4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95500" y="3060223"/>
              <a:ext cx="4043009" cy="41522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3B2E480C-7FC2-43C9-8C7E-F3336D21B46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157457" y="659607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be223ad7c_0_468"/>
          <p:cNvSpPr txBox="1">
            <a:spLocks noGrp="1"/>
          </p:cNvSpPr>
          <p:nvPr>
            <p:ph type="title"/>
          </p:nvPr>
        </p:nvSpPr>
        <p:spPr>
          <a:xfrm>
            <a:off x="-10160" y="4594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SonarQube with Jenkins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D42DAF-5F30-4AC6-9E1C-7A85F45AF946}"/>
              </a:ext>
            </a:extLst>
          </p:cNvPr>
          <p:cNvGrpSpPr/>
          <p:nvPr/>
        </p:nvGrpSpPr>
        <p:grpSpPr>
          <a:xfrm>
            <a:off x="1188862" y="1996926"/>
            <a:ext cx="13878153" cy="4832100"/>
            <a:chOff x="1112426" y="2488797"/>
            <a:chExt cx="13878153" cy="4832100"/>
          </a:xfrm>
        </p:grpSpPr>
        <p:sp>
          <p:nvSpPr>
            <p:cNvPr id="804" name="Google Shape;804;g7be223ad7c_0_468"/>
            <p:cNvSpPr/>
            <p:nvPr/>
          </p:nvSpPr>
          <p:spPr>
            <a:xfrm>
              <a:off x="1112426" y="2488797"/>
              <a:ext cx="7966260" cy="48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Once installed from the plugin manager, configure the Jenkins Sonar plugin in the Configure System screen, under the Sonar section.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Define the Sonar instances. By default, it assumes that Sonar is running locally with the default embedded database.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For a production environment, run Sonar on a real database such as MySQL.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Configure the JDBC connection to the production Sonar database in Jenkins by clicking on the 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Advanced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button in the configuration settings.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  <p:pic>
          <p:nvPicPr>
            <p:cNvPr id="805" name="Google Shape;805;g7be223ad7c_0_468" descr="C:\Users\ravi.tulsiani\Downloads\R_1@4x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94626" y="2718171"/>
              <a:ext cx="4595953" cy="45853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Google Shape;241;p8">
            <a:extLst>
              <a:ext uri="{FF2B5EF4-FFF2-40B4-BE49-F238E27FC236}">
                <a16:creationId xmlns:a16="http://schemas.microsoft.com/office/drawing/2014/main" id="{5B3A4422-B226-48BF-8CC1-4EFA8DBE15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157457" y="659607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7be223ad7c_0_476"/>
          <p:cNvSpPr txBox="1">
            <a:spLocks noGrp="1"/>
          </p:cNvSpPr>
          <p:nvPr>
            <p:ph type="title"/>
          </p:nvPr>
        </p:nvSpPr>
        <p:spPr>
          <a:xfrm>
            <a:off x="-10160" y="17845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Sonar Configuration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3" name="Google Shape;813;g7be223ad7c_0_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3276" y="1097810"/>
            <a:ext cx="7869448" cy="7321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Google Shape;241;p8">
            <a:extLst>
              <a:ext uri="{FF2B5EF4-FFF2-40B4-BE49-F238E27FC236}">
                <a16:creationId xmlns:a16="http://schemas.microsoft.com/office/drawing/2014/main" id="{7EBAAA8D-420E-4DC5-9759-B2CB31ED22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673006" y="659607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be223ad7c_0_483"/>
          <p:cNvSpPr txBox="1">
            <a:spLocks noGrp="1"/>
          </p:cNvSpPr>
          <p:nvPr>
            <p:ph type="title"/>
          </p:nvPr>
        </p:nvSpPr>
        <p:spPr>
          <a:xfrm>
            <a:off x="-10160" y="26363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Sonar Configuration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A9D9D8-3752-4624-936A-E576DB148235}"/>
              </a:ext>
            </a:extLst>
          </p:cNvPr>
          <p:cNvGrpSpPr/>
          <p:nvPr/>
        </p:nvGrpSpPr>
        <p:grpSpPr>
          <a:xfrm>
            <a:off x="1003558" y="1144229"/>
            <a:ext cx="14514738" cy="6855543"/>
            <a:chOff x="1003558" y="1559586"/>
            <a:chExt cx="14514738" cy="6855543"/>
          </a:xfrm>
        </p:grpSpPr>
        <p:sp>
          <p:nvSpPr>
            <p:cNvPr id="821" name="Google Shape;821;g7be223ad7c_0_483"/>
            <p:cNvSpPr/>
            <p:nvPr/>
          </p:nvSpPr>
          <p:spPr>
            <a:xfrm>
              <a:off x="1003558" y="1559586"/>
              <a:ext cx="5322600" cy="6855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Configure Sonar to run with one of the long-running Jenkins build jobs.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It is not recommended to run the Sonar build more than once in a day.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The default configuration executes a Sonar build in a Sonar-enabled build job when the job is triggered by a periodically scheduled build or by a manual build.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To activate Sonar in build job with the system-wide configuration, check the Sonar option in the </a:t>
              </a:r>
              <a:r>
                <a:rPr lang="en-US" sz="22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Post-Build Actions</a:t>
              </a: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Sonar will run every time the build is started by one of the triggers.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  <p:pic>
          <p:nvPicPr>
            <p:cNvPr id="822" name="Google Shape;822;g7be223ad7c_0_4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24300" y="3221242"/>
              <a:ext cx="8693996" cy="353223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44141357-5AA0-4656-A856-5304FD1E3B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673006" y="659607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1"/>
          <p:cNvSpPr txBox="1">
            <a:spLocks noGrp="1"/>
          </p:cNvSpPr>
          <p:nvPr>
            <p:ph type="title"/>
          </p:nvPr>
        </p:nvSpPr>
        <p:spPr>
          <a:xfrm>
            <a:off x="-10160" y="1784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09" name="Google Shape;409;p91"/>
          <p:cNvSpPr txBox="1"/>
          <p:nvPr/>
        </p:nvSpPr>
        <p:spPr>
          <a:xfrm>
            <a:off x="1699995" y="1153769"/>
            <a:ext cx="1285601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ts val="2200"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Coding standards are rules that define the coding styles and conventions that are common across an organization for better understanding of the product development.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EAAFEA-FB7B-4F80-8705-FB306D4B8553}"/>
              </a:ext>
            </a:extLst>
          </p:cNvPr>
          <p:cNvGrpSpPr/>
          <p:nvPr/>
        </p:nvGrpSpPr>
        <p:grpSpPr>
          <a:xfrm>
            <a:off x="981756" y="2376693"/>
            <a:ext cx="13835288" cy="4629151"/>
            <a:chOff x="714310" y="2802131"/>
            <a:chExt cx="13835288" cy="4629151"/>
          </a:xfrm>
        </p:grpSpPr>
        <p:sp>
          <p:nvSpPr>
            <p:cNvPr id="410" name="Google Shape;410;p91"/>
            <p:cNvSpPr/>
            <p:nvPr/>
          </p:nvSpPr>
          <p:spPr>
            <a:xfrm>
              <a:off x="714310" y="3686839"/>
              <a:ext cx="8128000" cy="2462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75000"/>
                    <a:lumOff val="25000"/>
                  </a:schemeClr>
                </a:buClr>
                <a:buSzPts val="2200"/>
                <a:buFont typeface="Arial" panose="020B0604020202020204" pitchFamily="34" charset="0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Coding standards include both aesthetic aspects such as formatting, and bad practice such as missing brackets after a condition in Java.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826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75000"/>
                    <a:lumOff val="25000"/>
                  </a:schemeClr>
                </a:buClr>
                <a:buSzPts val="2200"/>
                <a:buFont typeface="Arial" panose="020B0604020202020204" pitchFamily="34" charset="0"/>
                <a:buChar char="•"/>
              </a:pP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75000"/>
                    <a:lumOff val="25000"/>
                  </a:schemeClr>
                </a:buClr>
                <a:buSzPts val="2200"/>
                <a:buFont typeface="Arial" panose="020B0604020202020204" pitchFamily="34" charset="0"/>
                <a:buChar char="•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A consistent coding style makes it easy to work on the code written by other developers by making it clean and readable. 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1" name="Google Shape;411;p91" descr="https://lh3.googleusercontent.com/-zXd7Mr9BGmw/XfB64oLW02I/AAAAAAAABQk/mndqplSUWeUg03ISiPI9b4pt7zOMOBmIACK8BGAsYHg/s512/2019-12-1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72798" y="2802131"/>
              <a:ext cx="4876800" cy="4629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0063E3D3-7795-4477-848C-09675BEF40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6451206" y="659551"/>
            <a:ext cx="33535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7be223ad7c_0_491"/>
          <p:cNvSpPr txBox="1">
            <a:spLocks noGrp="1"/>
          </p:cNvSpPr>
          <p:nvPr>
            <p:ph type="title"/>
          </p:nvPr>
        </p:nvSpPr>
        <p:spPr>
          <a:xfrm>
            <a:off x="582779" y="1248110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Font typeface="Arial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SonarQube Integration with Jenkins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829" name="Google Shape;829;g7be223ad7c_0_491"/>
          <p:cNvSpPr txBox="1">
            <a:spLocks noGrp="1"/>
          </p:cNvSpPr>
          <p:nvPr>
            <p:ph type="body" idx="1"/>
          </p:nvPr>
        </p:nvSpPr>
        <p:spPr>
          <a:xfrm>
            <a:off x="626321" y="2228250"/>
            <a:ext cx="12652200" cy="46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Problem Statement: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You are given a project to integrate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SonarQube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with Jenkins.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Steps to Perform: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SonarQube on your local system.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and configure SonarQube plugin in Jenkins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0b24591b1_4_203"/>
          <p:cNvSpPr txBox="1">
            <a:spLocks noGrp="1"/>
          </p:cNvSpPr>
          <p:nvPr>
            <p:ph type="body" idx="1"/>
          </p:nvPr>
        </p:nvSpPr>
        <p:spPr>
          <a:xfrm>
            <a:off x="1508320" y="1994613"/>
            <a:ext cx="89793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Coding standards are rules that define the coding styles and conventions that are common across an organization.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6" name="Google Shape;836;g70b24591b1_4_203"/>
          <p:cNvSpPr txBox="1">
            <a:spLocks noGrp="1"/>
          </p:cNvSpPr>
          <p:nvPr>
            <p:ph type="body" idx="2"/>
          </p:nvPr>
        </p:nvSpPr>
        <p:spPr>
          <a:xfrm>
            <a:off x="1508320" y="3178362"/>
            <a:ext cx="80994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set up a dedicated code quality build that runs after the build and test, and configure the build to fail.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7" name="Google Shape;837;g70b24591b1_4_203"/>
          <p:cNvSpPr txBox="1">
            <a:spLocks noGrp="1"/>
          </p:cNvSpPr>
          <p:nvPr>
            <p:ph type="body" idx="3"/>
          </p:nvPr>
        </p:nvSpPr>
        <p:spPr>
          <a:xfrm>
            <a:off x="1508320" y="4315076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Checkstyle provides support for the detection of duplicated code, one shall use tools, such as CPD for a better results in detection of duplicated code.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1" name="Google Shape;841;g70b24591b1_4_203"/>
          <p:cNvSpPr txBox="1">
            <a:spLocks noGrp="1"/>
          </p:cNvSpPr>
          <p:nvPr>
            <p:ph type="body" idx="3"/>
          </p:nvPr>
        </p:nvSpPr>
        <p:spPr>
          <a:xfrm>
            <a:off x="1508320" y="5710860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Violation plugin caters to reports on code quality metrics received from the static analysis tools.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3" name="Google Shape;843;g70b24591b1_4_203"/>
          <p:cNvSpPr txBox="1">
            <a:spLocks noGrp="1"/>
          </p:cNvSpPr>
          <p:nvPr>
            <p:ph type="body" idx="3"/>
          </p:nvPr>
        </p:nvSpPr>
        <p:spPr>
          <a:xfrm>
            <a:off x="1508320" y="6894607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Freestyle build jobs provide maximum configuration flexibility, and are the best option for non-Java projects.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Google Shape;241;p8">
            <a:extLst>
              <a:ext uri="{FF2B5EF4-FFF2-40B4-BE49-F238E27FC236}">
                <a16:creationId xmlns:a16="http://schemas.microsoft.com/office/drawing/2014/main" id="{0DB1467D-52D0-4B26-BC36-F70552832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529100" y="1379866"/>
            <a:ext cx="4057842" cy="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4;p12">
            <a:extLst>
              <a:ext uri="{FF2B5EF4-FFF2-40B4-BE49-F238E27FC236}">
                <a16:creationId xmlns:a16="http://schemas.microsoft.com/office/drawing/2014/main" id="{F81383D1-15BD-4F6C-87C0-03BA167F2A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729" y="19946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12">
            <a:extLst>
              <a:ext uri="{FF2B5EF4-FFF2-40B4-BE49-F238E27FC236}">
                <a16:creationId xmlns:a16="http://schemas.microsoft.com/office/drawing/2014/main" id="{C03E682E-A4C3-4D43-91E0-091B4BD035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729" y="315116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4;p12">
            <a:extLst>
              <a:ext uri="{FF2B5EF4-FFF2-40B4-BE49-F238E27FC236}">
                <a16:creationId xmlns:a16="http://schemas.microsoft.com/office/drawing/2014/main" id="{957A2600-D311-4F20-91C9-7E67E694DC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120" y="434943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4;p12">
            <a:extLst>
              <a:ext uri="{FF2B5EF4-FFF2-40B4-BE49-F238E27FC236}">
                <a16:creationId xmlns:a16="http://schemas.microsoft.com/office/drawing/2014/main" id="{5B9618A5-E0A0-4AC7-A02F-D299FEDBD4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120" y="576480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4;p12">
            <a:extLst>
              <a:ext uri="{FF2B5EF4-FFF2-40B4-BE49-F238E27FC236}">
                <a16:creationId xmlns:a16="http://schemas.microsoft.com/office/drawing/2014/main" id="{EFE07CC2-9033-42E0-BD93-34AF32ED32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5249" y="699469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8"/>
          <p:cNvSpPr txBox="1">
            <a:spLocks noGrp="1"/>
          </p:cNvSpPr>
          <p:nvPr>
            <p:ph type="body" idx="4294967295"/>
          </p:nvPr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9" name="Google Shape;1119;p48"/>
          <p:cNvSpPr txBox="1">
            <a:spLocks noGrp="1"/>
          </p:cNvSpPr>
          <p:nvPr>
            <p:ph type="body" idx="2"/>
          </p:nvPr>
        </p:nvSpPr>
        <p:spPr>
          <a:xfrm>
            <a:off x="3303036" y="842066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of the following is NOT a code quality metric?</a:t>
            </a:r>
          </a:p>
        </p:txBody>
      </p:sp>
      <p:sp>
        <p:nvSpPr>
          <p:cNvPr id="16" name="Google Shape;772;p39">
            <a:extLst>
              <a:ext uri="{FF2B5EF4-FFF2-40B4-BE49-F238E27FC236}">
                <a16:creationId xmlns:a16="http://schemas.microsoft.com/office/drawing/2014/main" id="{C088F129-13F6-4DF0-A3CD-423085CD0DFE}"/>
              </a:ext>
            </a:extLst>
          </p:cNvPr>
          <p:cNvSpPr txBox="1"/>
          <p:nvPr/>
        </p:nvSpPr>
        <p:spPr>
          <a:xfrm>
            <a:off x="2249655" y="3011372"/>
            <a:ext cx="8075603" cy="96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>
              <a:buSzPts val="2000"/>
            </a:pPr>
            <a:r>
              <a:rPr lang="en-US"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Number of lines</a:t>
            </a:r>
          </a:p>
        </p:txBody>
      </p:sp>
      <p:sp>
        <p:nvSpPr>
          <p:cNvPr id="17" name="Google Shape;773;p39">
            <a:extLst>
              <a:ext uri="{FF2B5EF4-FFF2-40B4-BE49-F238E27FC236}">
                <a16:creationId xmlns:a16="http://schemas.microsoft.com/office/drawing/2014/main" id="{E6461051-56CE-4135-97DE-F614C6174DB2}"/>
              </a:ext>
            </a:extLst>
          </p:cNvPr>
          <p:cNvSpPr txBox="1"/>
          <p:nvPr/>
        </p:nvSpPr>
        <p:spPr>
          <a:xfrm>
            <a:off x="2237129" y="3817885"/>
            <a:ext cx="9691461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>
              <a:buSzPts val="2000"/>
            </a:pPr>
            <a:r>
              <a:rPr lang="en-US"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Code complexity</a:t>
            </a:r>
          </a:p>
        </p:txBody>
      </p:sp>
      <p:sp>
        <p:nvSpPr>
          <p:cNvPr id="18" name="Google Shape;774;p39">
            <a:extLst>
              <a:ext uri="{FF2B5EF4-FFF2-40B4-BE49-F238E27FC236}">
                <a16:creationId xmlns:a16="http://schemas.microsoft.com/office/drawing/2014/main" id="{BE70F11E-79C6-4D15-B9DE-AC6D5EA11B46}"/>
              </a:ext>
            </a:extLst>
          </p:cNvPr>
          <p:cNvSpPr txBox="1"/>
          <p:nvPr/>
        </p:nvSpPr>
        <p:spPr>
          <a:xfrm>
            <a:off x="2237129" y="4618450"/>
            <a:ext cx="8363204" cy="31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>
              <a:buSzPts val="2000"/>
            </a:pPr>
            <a:r>
              <a:rPr lang="en-US"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Project type</a:t>
            </a:r>
          </a:p>
        </p:txBody>
      </p:sp>
      <p:sp>
        <p:nvSpPr>
          <p:cNvPr id="19" name="Google Shape;775;p39">
            <a:extLst>
              <a:ext uri="{FF2B5EF4-FFF2-40B4-BE49-F238E27FC236}">
                <a16:creationId xmlns:a16="http://schemas.microsoft.com/office/drawing/2014/main" id="{B0679B1B-AFA7-4C7F-A537-E9606939D9A6}"/>
              </a:ext>
            </a:extLst>
          </p:cNvPr>
          <p:cNvSpPr txBox="1"/>
          <p:nvPr/>
        </p:nvSpPr>
        <p:spPr>
          <a:xfrm>
            <a:off x="2249655" y="5465586"/>
            <a:ext cx="10743648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>
              <a:buSzPts val="2000"/>
            </a:pPr>
            <a:r>
              <a:rPr lang="en-US"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body" idx="3"/>
          </p:nvPr>
        </p:nvSpPr>
        <p:spPr>
          <a:xfrm>
            <a:off x="1061586" y="7784757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/>
            <a:r>
              <a:rPr lang="en-US" dirty="0"/>
              <a:t>Code quality operations runs regardless of the type of the project.</a:t>
            </a:r>
          </a:p>
        </p:txBody>
      </p:sp>
      <p:sp>
        <p:nvSpPr>
          <p:cNvPr id="1131" name="Google Shape;1131;p49"/>
          <p:cNvSpPr txBox="1">
            <a:spLocks noGrp="1"/>
          </p:cNvSpPr>
          <p:nvPr>
            <p:ph type="body" idx="4"/>
          </p:nvPr>
        </p:nvSpPr>
        <p:spPr>
          <a:xfrm>
            <a:off x="3616906" y="7182652"/>
            <a:ext cx="9038920" cy="41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ED7D31"/>
                </a:solidFill>
              </a:rPr>
              <a:t>C</a:t>
            </a:r>
          </a:p>
        </p:txBody>
      </p:sp>
      <p:sp>
        <p:nvSpPr>
          <p:cNvPr id="15" name="Google Shape;1118;p48">
            <a:extLst>
              <a:ext uri="{FF2B5EF4-FFF2-40B4-BE49-F238E27FC236}">
                <a16:creationId xmlns:a16="http://schemas.microsoft.com/office/drawing/2014/main" id="{CBD8D3CD-3262-7945-85C2-7EC106095687}"/>
              </a:ext>
            </a:extLst>
          </p:cNvPr>
          <p:cNvSpPr txBox="1">
            <a:spLocks/>
          </p:cNvSpPr>
          <p:nvPr/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772;p39">
            <a:extLst>
              <a:ext uri="{FF2B5EF4-FFF2-40B4-BE49-F238E27FC236}">
                <a16:creationId xmlns:a16="http://schemas.microsoft.com/office/drawing/2014/main" id="{CFD71172-9D57-3D43-B064-E79D6706BE59}"/>
              </a:ext>
            </a:extLst>
          </p:cNvPr>
          <p:cNvSpPr txBox="1"/>
          <p:nvPr/>
        </p:nvSpPr>
        <p:spPr>
          <a:xfrm>
            <a:off x="2249655" y="3011372"/>
            <a:ext cx="8075603" cy="96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>
              <a:buSzPts val="2000"/>
            </a:pPr>
            <a:r>
              <a:rPr lang="en-US"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Number of lines</a:t>
            </a:r>
          </a:p>
        </p:txBody>
      </p:sp>
      <p:sp>
        <p:nvSpPr>
          <p:cNvPr id="16" name="Google Shape;773;p39">
            <a:extLst>
              <a:ext uri="{FF2B5EF4-FFF2-40B4-BE49-F238E27FC236}">
                <a16:creationId xmlns:a16="http://schemas.microsoft.com/office/drawing/2014/main" id="{3D428F59-ED7B-FA4B-ACCE-F03F1D09FB55}"/>
              </a:ext>
            </a:extLst>
          </p:cNvPr>
          <p:cNvSpPr txBox="1"/>
          <p:nvPr/>
        </p:nvSpPr>
        <p:spPr>
          <a:xfrm>
            <a:off x="2237129" y="3817885"/>
            <a:ext cx="9691461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>
              <a:buSzPts val="2000"/>
            </a:pPr>
            <a:r>
              <a:rPr lang="en-US"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Code complexity</a:t>
            </a:r>
          </a:p>
        </p:txBody>
      </p:sp>
      <p:sp>
        <p:nvSpPr>
          <p:cNvPr id="17" name="Google Shape;774;p39">
            <a:extLst>
              <a:ext uri="{FF2B5EF4-FFF2-40B4-BE49-F238E27FC236}">
                <a16:creationId xmlns:a16="http://schemas.microsoft.com/office/drawing/2014/main" id="{0B044FBB-36F6-D54D-A4EF-704BAF152CA0}"/>
              </a:ext>
            </a:extLst>
          </p:cNvPr>
          <p:cNvSpPr txBox="1"/>
          <p:nvPr/>
        </p:nvSpPr>
        <p:spPr>
          <a:xfrm>
            <a:off x="2237129" y="4618450"/>
            <a:ext cx="8363204" cy="31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>
              <a:buSzPts val="2000"/>
            </a:pPr>
            <a:r>
              <a:rPr lang="en-US"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Project type</a:t>
            </a:r>
          </a:p>
        </p:txBody>
      </p:sp>
      <p:sp>
        <p:nvSpPr>
          <p:cNvPr id="18" name="Google Shape;775;p39">
            <a:extLst>
              <a:ext uri="{FF2B5EF4-FFF2-40B4-BE49-F238E27FC236}">
                <a16:creationId xmlns:a16="http://schemas.microsoft.com/office/drawing/2014/main" id="{688EAF21-D94B-2647-A9EC-759C4A50D065}"/>
              </a:ext>
            </a:extLst>
          </p:cNvPr>
          <p:cNvSpPr txBox="1"/>
          <p:nvPr/>
        </p:nvSpPr>
        <p:spPr>
          <a:xfrm>
            <a:off x="2249655" y="5465586"/>
            <a:ext cx="10743648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>
              <a:buSzPts val="2000"/>
            </a:pPr>
            <a:r>
              <a:rPr lang="en-US"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</a:p>
        </p:txBody>
      </p:sp>
      <p:sp>
        <p:nvSpPr>
          <p:cNvPr id="19" name="Google Shape;1119;p48">
            <a:extLst>
              <a:ext uri="{FF2B5EF4-FFF2-40B4-BE49-F238E27FC236}">
                <a16:creationId xmlns:a16="http://schemas.microsoft.com/office/drawing/2014/main" id="{524FBE0D-FF3C-6C4A-9C32-46BE224744F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03036" y="842066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of the following is NOT a code quality metric?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0"/>
          <p:cNvSpPr txBox="1">
            <a:spLocks noGrp="1"/>
          </p:cNvSpPr>
          <p:nvPr>
            <p:ph type="body" idx="2"/>
          </p:nvPr>
        </p:nvSpPr>
        <p:spPr>
          <a:xfrm>
            <a:off x="3276532" y="822188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What is the first step of code quality integration?</a:t>
            </a:r>
          </a:p>
        </p:txBody>
      </p:sp>
      <p:sp>
        <p:nvSpPr>
          <p:cNvPr id="10" name="Google Shape;877;p110">
            <a:extLst>
              <a:ext uri="{FF2B5EF4-FFF2-40B4-BE49-F238E27FC236}">
                <a16:creationId xmlns:a16="http://schemas.microsoft.com/office/drawing/2014/main" id="{29EA0975-64B8-418C-98EA-C8DB5C169B8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70110" y="292756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222222"/>
                </a:solidFill>
              </a:rPr>
              <a:t>IDE</a:t>
            </a:r>
            <a:endParaRPr dirty="0"/>
          </a:p>
        </p:txBody>
      </p:sp>
      <p:sp>
        <p:nvSpPr>
          <p:cNvPr id="11" name="Google Shape;878;p110">
            <a:extLst>
              <a:ext uri="{FF2B5EF4-FFF2-40B4-BE49-F238E27FC236}">
                <a16:creationId xmlns:a16="http://schemas.microsoft.com/office/drawing/2014/main" id="{8E55CC52-9115-4AF6-A540-EF1901B95FCE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270110" y="384147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None/>
            </a:pPr>
            <a:r>
              <a:rPr lang="en-US" sz="2200">
                <a:solidFill>
                  <a:srgbClr val="222222"/>
                </a:solidFill>
              </a:rPr>
              <a:t>Jenkins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" name="Google Shape;879;p110">
            <a:extLst>
              <a:ext uri="{FF2B5EF4-FFF2-40B4-BE49-F238E27FC236}">
                <a16:creationId xmlns:a16="http://schemas.microsoft.com/office/drawing/2014/main" id="{60733C1F-AE9C-4D6F-ACFE-B52D39BA5777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270110" y="456877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13" name="Google Shape;880;p110">
            <a:extLst>
              <a:ext uri="{FF2B5EF4-FFF2-40B4-BE49-F238E27FC236}">
                <a16:creationId xmlns:a16="http://schemas.microsoft.com/office/drawing/2014/main" id="{429EDE40-3343-4403-81E3-754B7D4F8B88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270110" y="538937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None of the above</a:t>
            </a:r>
            <a:endParaRPr/>
          </a:p>
        </p:txBody>
      </p:sp>
      <p:sp>
        <p:nvSpPr>
          <p:cNvPr id="8" name="Google Shape;1118;p48">
            <a:extLst>
              <a:ext uri="{FF2B5EF4-FFF2-40B4-BE49-F238E27FC236}">
                <a16:creationId xmlns:a16="http://schemas.microsoft.com/office/drawing/2014/main" id="{F555BF45-984E-604F-9B6A-79B5FB41B8A2}"/>
              </a:ext>
            </a:extLst>
          </p:cNvPr>
          <p:cNvSpPr txBox="1">
            <a:spLocks/>
          </p:cNvSpPr>
          <p:nvPr/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1"/>
          <p:cNvSpPr txBox="1">
            <a:spLocks noGrp="1"/>
          </p:cNvSpPr>
          <p:nvPr>
            <p:ph type="body" idx="3"/>
          </p:nvPr>
        </p:nvSpPr>
        <p:spPr>
          <a:xfrm>
            <a:off x="1006211" y="7746361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/>
            <a:r>
              <a:rPr lang="en-US" dirty="0"/>
              <a:t>First integration of a code quality tool in the IDE.</a:t>
            </a:r>
          </a:p>
        </p:txBody>
      </p:sp>
      <p:sp>
        <p:nvSpPr>
          <p:cNvPr id="1153" name="Google Shape;1153;p51"/>
          <p:cNvSpPr txBox="1">
            <a:spLocks noGrp="1"/>
          </p:cNvSpPr>
          <p:nvPr>
            <p:ph type="body" idx="4"/>
          </p:nvPr>
        </p:nvSpPr>
        <p:spPr>
          <a:xfrm>
            <a:off x="3569578" y="7169400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ED7D31"/>
                </a:solidFill>
              </a:rPr>
              <a:t>A</a:t>
            </a:r>
          </a:p>
        </p:txBody>
      </p:sp>
      <p:sp>
        <p:nvSpPr>
          <p:cNvPr id="24" name="Google Shape;1141;p50">
            <a:extLst>
              <a:ext uri="{FF2B5EF4-FFF2-40B4-BE49-F238E27FC236}">
                <a16:creationId xmlns:a16="http://schemas.microsoft.com/office/drawing/2014/main" id="{01A049F8-01A5-43EF-A426-034C275C073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76532" y="822188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What is the first step of code quality integration?</a:t>
            </a:r>
          </a:p>
        </p:txBody>
      </p:sp>
      <p:sp>
        <p:nvSpPr>
          <p:cNvPr id="15" name="Google Shape;1118;p48">
            <a:extLst>
              <a:ext uri="{FF2B5EF4-FFF2-40B4-BE49-F238E27FC236}">
                <a16:creationId xmlns:a16="http://schemas.microsoft.com/office/drawing/2014/main" id="{2E1C2459-381B-A349-A264-BB4E7AFDCFC7}"/>
              </a:ext>
            </a:extLst>
          </p:cNvPr>
          <p:cNvSpPr txBox="1">
            <a:spLocks/>
          </p:cNvSpPr>
          <p:nvPr/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6" name="Google Shape;877;p110">
            <a:extLst>
              <a:ext uri="{FF2B5EF4-FFF2-40B4-BE49-F238E27FC236}">
                <a16:creationId xmlns:a16="http://schemas.microsoft.com/office/drawing/2014/main" id="{AB0FAB61-4E09-184D-9CC3-08FEE8A8261A}"/>
              </a:ext>
            </a:extLst>
          </p:cNvPr>
          <p:cNvSpPr txBox="1">
            <a:spLocks/>
          </p:cNvSpPr>
          <p:nvPr/>
        </p:nvSpPr>
        <p:spPr>
          <a:xfrm>
            <a:off x="2270110" y="292756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/>
            <a:r>
              <a:rPr lang="en-US" b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Google Shape;878;p110">
            <a:extLst>
              <a:ext uri="{FF2B5EF4-FFF2-40B4-BE49-F238E27FC236}">
                <a16:creationId xmlns:a16="http://schemas.microsoft.com/office/drawing/2014/main" id="{FC3CA3A3-FEC2-0740-9539-65937DE348EB}"/>
              </a:ext>
            </a:extLst>
          </p:cNvPr>
          <p:cNvSpPr txBox="1">
            <a:spLocks/>
          </p:cNvSpPr>
          <p:nvPr/>
        </p:nvSpPr>
        <p:spPr>
          <a:xfrm>
            <a:off x="2270110" y="384147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200" b="1" i="0" u="none" strike="noStrike" cap="none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22222"/>
              </a:buClr>
              <a:buSzPts val="2200"/>
            </a:pPr>
            <a:r>
              <a:rPr lang="en-US" b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Jenkins</a:t>
            </a:r>
            <a:endParaRPr lang="en-US" b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Google Shape;879;p110">
            <a:extLst>
              <a:ext uri="{FF2B5EF4-FFF2-40B4-BE49-F238E27FC236}">
                <a16:creationId xmlns:a16="http://schemas.microsoft.com/office/drawing/2014/main" id="{683F8A4D-A0DC-BA48-A7B2-1FD6D6D8903A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270110" y="456877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</a:t>
            </a: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Google Shape;880;p110">
            <a:extLst>
              <a:ext uri="{FF2B5EF4-FFF2-40B4-BE49-F238E27FC236}">
                <a16:creationId xmlns:a16="http://schemas.microsoft.com/office/drawing/2014/main" id="{50BEB796-CCB3-4B4E-8FDA-CCA85E507520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270110" y="538937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None of the above</a:t>
            </a: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2"/>
          <p:cNvSpPr txBox="1">
            <a:spLocks noGrp="1"/>
          </p:cNvSpPr>
          <p:nvPr>
            <p:ph type="body" idx="2"/>
          </p:nvPr>
        </p:nvSpPr>
        <p:spPr>
          <a:xfrm>
            <a:off x="3250027" y="869854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Which command is used to run </a:t>
            </a:r>
            <a:r>
              <a:rPr lang="en-US" dirty="0" err="1"/>
              <a:t>checkstyle</a:t>
            </a:r>
            <a:r>
              <a:rPr lang="en-US" dirty="0"/>
              <a:t> in Maven 3?</a:t>
            </a:r>
          </a:p>
        </p:txBody>
      </p:sp>
      <p:sp>
        <p:nvSpPr>
          <p:cNvPr id="20" name="Google Shape;899;g70b24591b1_4_0">
            <a:extLst>
              <a:ext uri="{FF2B5EF4-FFF2-40B4-BE49-F238E27FC236}">
                <a16:creationId xmlns:a16="http://schemas.microsoft.com/office/drawing/2014/main" id="{504C4A62-68B4-4C3A-844B-368DCFA1ED3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73761" y="289443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 err="1">
                <a:latin typeface="Open Sans"/>
                <a:ea typeface="Open Sans"/>
                <a:cs typeface="Open Sans"/>
                <a:sym typeface="Open Sans"/>
              </a:rPr>
              <a:t>mvn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dirty="0" err="1">
                <a:latin typeface="Open Sans"/>
                <a:ea typeface="Open Sans"/>
                <a:cs typeface="Open Sans"/>
                <a:sym typeface="Open Sans"/>
              </a:rPr>
              <a:t>checkstyle:checkstyle</a:t>
            </a:r>
            <a:endParaRPr sz="2200" dirty="0"/>
          </a:p>
        </p:txBody>
      </p:sp>
      <p:sp>
        <p:nvSpPr>
          <p:cNvPr id="21" name="Google Shape;900;g70b24591b1_4_0">
            <a:extLst>
              <a:ext uri="{FF2B5EF4-FFF2-40B4-BE49-F238E27FC236}">
                <a16:creationId xmlns:a16="http://schemas.microsoft.com/office/drawing/2014/main" id="{5E9E20CE-AE8C-4667-8E3A-78E9F403A5C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80834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mvn site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2" name="Google Shape;901;g70b24591b1_4_0">
            <a:extLst>
              <a:ext uri="{FF2B5EF4-FFF2-40B4-BE49-F238E27FC236}">
                <a16:creationId xmlns:a16="http://schemas.microsoft.com/office/drawing/2014/main" id="{CBC47094-332E-4808-AF0F-DEA677796581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48405" y="461184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>
                <a:solidFill>
                  <a:schemeClr val="dk1"/>
                </a:solidFill>
              </a:rPr>
              <a:t>Both</a:t>
            </a:r>
            <a:endParaRPr sz="2200"/>
          </a:p>
        </p:txBody>
      </p:sp>
      <p:sp>
        <p:nvSpPr>
          <p:cNvPr id="23" name="Google Shape;902;g70b24591b1_4_0">
            <a:extLst>
              <a:ext uri="{FF2B5EF4-FFF2-40B4-BE49-F238E27FC236}">
                <a16:creationId xmlns:a16="http://schemas.microsoft.com/office/drawing/2014/main" id="{F577AD8C-95E9-449F-B852-F06D2086CA34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11083" y="535624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/>
              <a:t>None of the above</a:t>
            </a:r>
            <a:endParaRPr sz="2200"/>
          </a:p>
        </p:txBody>
      </p:sp>
      <p:sp>
        <p:nvSpPr>
          <p:cNvPr id="8" name="Google Shape;1118;p48">
            <a:extLst>
              <a:ext uri="{FF2B5EF4-FFF2-40B4-BE49-F238E27FC236}">
                <a16:creationId xmlns:a16="http://schemas.microsoft.com/office/drawing/2014/main" id="{1C5FDD8B-C349-1B4B-B336-DF5177A95D15}"/>
              </a:ext>
            </a:extLst>
          </p:cNvPr>
          <p:cNvSpPr txBox="1">
            <a:spLocks/>
          </p:cNvSpPr>
          <p:nvPr/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53"/>
          <p:cNvSpPr txBox="1">
            <a:spLocks noGrp="1"/>
          </p:cNvSpPr>
          <p:nvPr>
            <p:ph type="body" idx="3"/>
          </p:nvPr>
        </p:nvSpPr>
        <p:spPr>
          <a:xfrm>
            <a:off x="1061586" y="7775045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/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checkstyle:checkstyle</a:t>
            </a:r>
            <a:r>
              <a:rPr lang="en-US" dirty="0"/>
              <a:t> and </a:t>
            </a:r>
            <a:r>
              <a:rPr lang="en-US" dirty="0" err="1"/>
              <a:t>mvn</a:t>
            </a:r>
            <a:r>
              <a:rPr lang="en-US" dirty="0"/>
              <a:t> site, both can be used to run </a:t>
            </a:r>
            <a:r>
              <a:rPr lang="en-US" dirty="0" err="1"/>
              <a:t>checkstyle</a:t>
            </a:r>
            <a:r>
              <a:rPr lang="en-US" dirty="0"/>
              <a:t>.</a:t>
            </a:r>
          </a:p>
        </p:txBody>
      </p:sp>
      <p:sp>
        <p:nvSpPr>
          <p:cNvPr id="1175" name="Google Shape;1175;p53"/>
          <p:cNvSpPr txBox="1">
            <a:spLocks noGrp="1"/>
          </p:cNvSpPr>
          <p:nvPr>
            <p:ph type="body" idx="4"/>
          </p:nvPr>
        </p:nvSpPr>
        <p:spPr>
          <a:xfrm>
            <a:off x="3616906" y="719590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ED7D31"/>
                </a:solidFill>
              </a:rPr>
              <a:t>C</a:t>
            </a:r>
          </a:p>
        </p:txBody>
      </p:sp>
      <p:sp>
        <p:nvSpPr>
          <p:cNvPr id="12" name="Google Shape;1163;p52">
            <a:extLst>
              <a:ext uri="{FF2B5EF4-FFF2-40B4-BE49-F238E27FC236}">
                <a16:creationId xmlns:a16="http://schemas.microsoft.com/office/drawing/2014/main" id="{DFF45ECE-F249-48AC-B0CD-A849B0879E9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50027" y="869854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Which command is used to run </a:t>
            </a:r>
            <a:r>
              <a:rPr lang="en-US" dirty="0" err="1"/>
              <a:t>checkstyle</a:t>
            </a:r>
            <a:r>
              <a:rPr lang="en-US" dirty="0"/>
              <a:t> in Maven 3?</a:t>
            </a:r>
          </a:p>
        </p:txBody>
      </p:sp>
      <p:sp>
        <p:nvSpPr>
          <p:cNvPr id="14" name="Google Shape;899;g70b24591b1_4_0">
            <a:extLst>
              <a:ext uri="{FF2B5EF4-FFF2-40B4-BE49-F238E27FC236}">
                <a16:creationId xmlns:a16="http://schemas.microsoft.com/office/drawing/2014/main" id="{4B7539F0-5A22-413C-884C-24FEFF1C5750}"/>
              </a:ext>
            </a:extLst>
          </p:cNvPr>
          <p:cNvSpPr txBox="1">
            <a:spLocks/>
          </p:cNvSpPr>
          <p:nvPr/>
        </p:nvSpPr>
        <p:spPr>
          <a:xfrm>
            <a:off x="2273761" y="289443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/>
            <a:r>
              <a:rPr lang="en-US" sz="2200" b="0">
                <a:solidFill>
                  <a:schemeClr val="tx1">
                    <a:lumMod val="75000"/>
                    <a:lumOff val="25000"/>
                  </a:schemeClr>
                </a:solidFill>
              </a:rPr>
              <a:t>mvn checkstyle:checkstyle</a:t>
            </a:r>
            <a:endParaRPr lang="en-US" sz="2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oogle Shape;900;g70b24591b1_4_0">
            <a:extLst>
              <a:ext uri="{FF2B5EF4-FFF2-40B4-BE49-F238E27FC236}">
                <a16:creationId xmlns:a16="http://schemas.microsoft.com/office/drawing/2014/main" id="{62E61020-DD19-46DE-B679-81E3C4AE4F5B}"/>
              </a:ext>
            </a:extLst>
          </p:cNvPr>
          <p:cNvSpPr txBox="1">
            <a:spLocks/>
          </p:cNvSpPr>
          <p:nvPr/>
        </p:nvSpPr>
        <p:spPr>
          <a:xfrm>
            <a:off x="2329744" y="380834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200" b="1" i="0" u="none" strike="noStrike" cap="none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22222"/>
              </a:buClr>
              <a:buSzPts val="2200"/>
            </a:pPr>
            <a:r>
              <a:rPr lang="en-US" b="0">
                <a:solidFill>
                  <a:schemeClr val="tx1">
                    <a:lumMod val="75000"/>
                    <a:lumOff val="25000"/>
                  </a:schemeClr>
                </a:solidFill>
              </a:rPr>
              <a:t>mvn site</a:t>
            </a:r>
          </a:p>
        </p:txBody>
      </p:sp>
      <p:sp>
        <p:nvSpPr>
          <p:cNvPr id="16" name="Google Shape;901;g70b24591b1_4_0">
            <a:extLst>
              <a:ext uri="{FF2B5EF4-FFF2-40B4-BE49-F238E27FC236}">
                <a16:creationId xmlns:a16="http://schemas.microsoft.com/office/drawing/2014/main" id="{F1424845-2B2A-4262-B0A5-9F5CBE625A2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48405" y="461184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endParaRPr sz="2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Google Shape;902;g70b24591b1_4_0">
            <a:extLst>
              <a:ext uri="{FF2B5EF4-FFF2-40B4-BE49-F238E27FC236}">
                <a16:creationId xmlns:a16="http://schemas.microsoft.com/office/drawing/2014/main" id="{E45F0C44-D3F8-4633-971A-8ABD62949B90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11083" y="535624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None of the above</a:t>
            </a:r>
            <a:endParaRPr sz="2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Google Shape;1118;p48">
            <a:extLst>
              <a:ext uri="{FF2B5EF4-FFF2-40B4-BE49-F238E27FC236}">
                <a16:creationId xmlns:a16="http://schemas.microsoft.com/office/drawing/2014/main" id="{E5729CE0-CD66-3944-A72F-B91C1271E282}"/>
              </a:ext>
            </a:extLst>
          </p:cNvPr>
          <p:cNvSpPr txBox="1">
            <a:spLocks/>
          </p:cNvSpPr>
          <p:nvPr/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2"/>
          <p:cNvSpPr txBox="1">
            <a:spLocks noGrp="1"/>
          </p:cNvSpPr>
          <p:nvPr>
            <p:ph type="body" idx="2"/>
          </p:nvPr>
        </p:nvSpPr>
        <p:spPr>
          <a:xfrm>
            <a:off x="3250027" y="869854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Which of the following is a limitation of </a:t>
            </a:r>
            <a:r>
              <a:rPr lang="en-US" dirty="0" err="1"/>
              <a:t>FindBugs</a:t>
            </a:r>
            <a:r>
              <a:rPr lang="en-US" dirty="0"/>
              <a:t>?</a:t>
            </a:r>
          </a:p>
        </p:txBody>
      </p:sp>
      <p:sp>
        <p:nvSpPr>
          <p:cNvPr id="16" name="Google Shape;921;p113">
            <a:extLst>
              <a:ext uri="{FF2B5EF4-FFF2-40B4-BE49-F238E27FC236}">
                <a16:creationId xmlns:a16="http://schemas.microsoft.com/office/drawing/2014/main" id="{799470F7-62C1-49D3-8348-B936013AC02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88118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It can detect critical issues such as null pointer exceptions and infinite loops. </a:t>
            </a:r>
            <a:endParaRPr dirty="0"/>
          </a:p>
        </p:txBody>
      </p:sp>
      <p:sp>
        <p:nvSpPr>
          <p:cNvPr id="17" name="Google Shape;922;p113">
            <a:extLst>
              <a:ext uri="{FF2B5EF4-FFF2-40B4-BE49-F238E27FC236}">
                <a16:creationId xmlns:a16="http://schemas.microsoft.com/office/drawing/2014/main" id="{B584BD82-DF44-4BD8-BD23-75A2E756F8A1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7017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It detects less number of issues, but those issues will be important.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923;p113">
            <a:extLst>
              <a:ext uri="{FF2B5EF4-FFF2-40B4-BE49-F238E27FC236}">
                <a16:creationId xmlns:a16="http://schemas.microsoft.com/office/drawing/2014/main" id="{38B098F2-3C9A-4F1D-92B2-FE67A7DC8835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52239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It is less configurable than the other tools.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924;p113">
            <a:extLst>
              <a:ext uri="{FF2B5EF4-FFF2-40B4-BE49-F238E27FC236}">
                <a16:creationId xmlns:a16="http://schemas.microsoft.com/office/drawing/2014/main" id="{0EA079B2-9F32-4AE5-A577-393BAC34C987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34299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It can’t configure a shared XML file between Maven builds and the IDE.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1118;p48">
            <a:extLst>
              <a:ext uri="{FF2B5EF4-FFF2-40B4-BE49-F238E27FC236}">
                <a16:creationId xmlns:a16="http://schemas.microsoft.com/office/drawing/2014/main" id="{3099CB26-1CF1-FB4C-A997-C77F09EB5BBC}"/>
              </a:ext>
            </a:extLst>
          </p:cNvPr>
          <p:cNvSpPr txBox="1">
            <a:spLocks/>
          </p:cNvSpPr>
          <p:nvPr/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024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"/>
          <p:cNvSpPr txBox="1">
            <a:spLocks noGrp="1"/>
          </p:cNvSpPr>
          <p:nvPr>
            <p:ph type="title"/>
          </p:nvPr>
        </p:nvSpPr>
        <p:spPr>
          <a:xfrm>
            <a:off x="-10160" y="1784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Code Quality Metrics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2"/>
          <p:cNvSpPr txBox="1"/>
          <p:nvPr/>
        </p:nvSpPr>
        <p:spPr>
          <a:xfrm>
            <a:off x="1802499" y="1041803"/>
            <a:ext cx="1285601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Code quality metrics include different aspects of code, such as coding standards and best practices to code coverage, along with compiler warnings to TODO comments.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3F75E2-54EA-464E-B965-BA410713D237}"/>
              </a:ext>
            </a:extLst>
          </p:cNvPr>
          <p:cNvGrpSpPr/>
          <p:nvPr/>
        </p:nvGrpSpPr>
        <p:grpSpPr>
          <a:xfrm>
            <a:off x="984549" y="2448856"/>
            <a:ext cx="14591697" cy="4961906"/>
            <a:chOff x="1121056" y="2487635"/>
            <a:chExt cx="14591697" cy="4961906"/>
          </a:xfrm>
        </p:grpSpPr>
        <p:sp>
          <p:nvSpPr>
            <p:cNvPr id="420" name="Google Shape;420;p2"/>
            <p:cNvSpPr/>
            <p:nvPr/>
          </p:nvSpPr>
          <p:spPr>
            <a:xfrm>
              <a:off x="6103055" y="2966020"/>
              <a:ext cx="4049890" cy="4047067"/>
            </a:xfrm>
            <a:custGeom>
              <a:avLst/>
              <a:gdLst/>
              <a:ahLst/>
              <a:cxnLst/>
              <a:rect l="l" t="t" r="r" b="b"/>
              <a:pathLst>
                <a:path w="1360" h="1360" extrusionOk="0">
                  <a:moveTo>
                    <a:pt x="680" y="0"/>
                  </a:moveTo>
                  <a:cubicBezTo>
                    <a:pt x="304" y="0"/>
                    <a:pt x="0" y="304"/>
                    <a:pt x="0" y="680"/>
                  </a:cubicBezTo>
                  <a:cubicBezTo>
                    <a:pt x="0" y="1056"/>
                    <a:pt x="304" y="1360"/>
                    <a:pt x="680" y="1360"/>
                  </a:cubicBezTo>
                  <a:cubicBezTo>
                    <a:pt x="1056" y="1360"/>
                    <a:pt x="1360" y="1056"/>
                    <a:pt x="1360" y="680"/>
                  </a:cubicBezTo>
                  <a:cubicBezTo>
                    <a:pt x="1360" y="304"/>
                    <a:pt x="1056" y="0"/>
                    <a:pt x="680" y="0"/>
                  </a:cubicBezTo>
                  <a:close/>
                  <a:moveTo>
                    <a:pt x="680" y="1278"/>
                  </a:moveTo>
                  <a:cubicBezTo>
                    <a:pt x="350" y="1278"/>
                    <a:pt x="82" y="1010"/>
                    <a:pt x="82" y="680"/>
                  </a:cubicBezTo>
                  <a:cubicBezTo>
                    <a:pt x="82" y="350"/>
                    <a:pt x="350" y="82"/>
                    <a:pt x="680" y="82"/>
                  </a:cubicBezTo>
                  <a:cubicBezTo>
                    <a:pt x="1010" y="82"/>
                    <a:pt x="1278" y="350"/>
                    <a:pt x="1278" y="680"/>
                  </a:cubicBezTo>
                  <a:cubicBezTo>
                    <a:pt x="1278" y="1010"/>
                    <a:pt x="1010" y="1278"/>
                    <a:pt x="680" y="1278"/>
                  </a:cubicBez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611325" y="3400642"/>
              <a:ext cx="485422" cy="485422"/>
            </a:xfrm>
            <a:custGeom>
              <a:avLst/>
              <a:gdLst/>
              <a:ahLst/>
              <a:cxnLst/>
              <a:rect l="l" t="t" r="r" b="b"/>
              <a:pathLst>
                <a:path w="163" h="163" extrusionOk="0">
                  <a:moveTo>
                    <a:pt x="134" y="29"/>
                  </a:move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DDEAF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611325" y="6093042"/>
              <a:ext cx="485422" cy="485422"/>
            </a:xfrm>
            <a:custGeom>
              <a:avLst/>
              <a:gdLst/>
              <a:ahLst/>
              <a:cxnLst/>
              <a:rect l="l" t="t" r="r" b="b"/>
              <a:pathLst>
                <a:path w="163" h="163" extrusionOk="0">
                  <a:moveTo>
                    <a:pt x="29" y="29"/>
                  </a:move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  <a:cubicBezTo>
                    <a:pt x="0" y="105"/>
                    <a:pt x="0" y="58"/>
                    <a:pt x="29" y="29"/>
                  </a:cubicBezTo>
                </a:path>
              </a:pathLst>
            </a:custGeom>
            <a:solidFill>
              <a:schemeClr val="accent4"/>
            </a:solidFill>
            <a:ln w="2857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9306546" y="6093042"/>
              <a:ext cx="485422" cy="485422"/>
            </a:xfrm>
            <a:custGeom>
              <a:avLst/>
              <a:gdLst/>
              <a:ahLst/>
              <a:cxnLst/>
              <a:rect l="l" t="t" r="r" b="b"/>
              <a:pathLst>
                <a:path w="163" h="163" extrusionOk="0">
                  <a:moveTo>
                    <a:pt x="29" y="134"/>
                  </a:move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EDED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9306546" y="3400642"/>
              <a:ext cx="485422" cy="485422"/>
            </a:xfrm>
            <a:custGeom>
              <a:avLst/>
              <a:gdLst/>
              <a:ahLst/>
              <a:cxnLst/>
              <a:rect l="l" t="t" r="r" b="b"/>
              <a:pathLst>
                <a:path w="163" h="163" extrusionOk="0">
                  <a:moveTo>
                    <a:pt x="134" y="134"/>
                  </a:moveTo>
                  <a:cubicBezTo>
                    <a:pt x="105" y="163"/>
                    <a:pt x="58" y="163"/>
                    <a:pt x="29" y="134"/>
                  </a:cubicBez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</a:path>
              </a:pathLst>
            </a:custGeom>
            <a:solidFill>
              <a:schemeClr val="accent2"/>
            </a:solidFill>
            <a:ln w="28575" cap="flat" cmpd="sng">
              <a:solidFill>
                <a:srgbClr val="FBE4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142126" y="2800009"/>
              <a:ext cx="1463040" cy="679275"/>
            </a:xfrm>
            <a:custGeom>
              <a:avLst/>
              <a:gdLst/>
              <a:ahLst/>
              <a:cxnLst/>
              <a:rect l="l" t="t" r="r" b="b"/>
              <a:pathLst>
                <a:path w="247" h="115" extrusionOk="0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 flipH="1">
              <a:off x="9742708" y="2744915"/>
              <a:ext cx="1463040" cy="679275"/>
            </a:xfrm>
            <a:custGeom>
              <a:avLst/>
              <a:gdLst/>
              <a:ahLst/>
              <a:cxnLst/>
              <a:rect l="l" t="t" r="r" b="b"/>
              <a:pathLst>
                <a:path w="247" h="115" extrusionOk="0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 rot="10800000" flipH="1">
              <a:off x="5191387" y="6602133"/>
              <a:ext cx="1463040" cy="679275"/>
            </a:xfrm>
            <a:custGeom>
              <a:avLst/>
              <a:gdLst/>
              <a:ahLst/>
              <a:cxnLst/>
              <a:rect l="l" t="t" r="r" b="b"/>
              <a:pathLst>
                <a:path w="247" h="115" extrusionOk="0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 rot="10800000">
              <a:off x="9742708" y="6554915"/>
              <a:ext cx="1463040" cy="679275"/>
            </a:xfrm>
            <a:custGeom>
              <a:avLst/>
              <a:gdLst/>
              <a:ahLst/>
              <a:cxnLst/>
              <a:rect l="l" t="t" r="r" b="b"/>
              <a:pathLst>
                <a:path w="247" h="115" extrusionOk="0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2"/>
            <p:cNvSpPr txBox="1"/>
            <p:nvPr/>
          </p:nvSpPr>
          <p:spPr>
            <a:xfrm>
              <a:off x="11229913" y="2487635"/>
              <a:ext cx="448284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Number of lines of code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2"/>
            <p:cNvSpPr txBox="1"/>
            <p:nvPr/>
          </p:nvSpPr>
          <p:spPr>
            <a:xfrm>
              <a:off x="11248574" y="6951257"/>
              <a:ext cx="4240244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Average code complexity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2"/>
            <p:cNvSpPr txBox="1"/>
            <p:nvPr/>
          </p:nvSpPr>
          <p:spPr>
            <a:xfrm>
              <a:off x="1158378" y="2573733"/>
              <a:ext cx="3863995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Poor coding practices</a:t>
              </a: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2"/>
            <p:cNvSpPr txBox="1"/>
            <p:nvPr/>
          </p:nvSpPr>
          <p:spPr>
            <a:xfrm>
              <a:off x="1121056" y="7018694"/>
              <a:ext cx="3863995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Potential bugs</a:t>
              </a:r>
              <a:endParaRPr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2"/>
            <p:cNvSpPr txBox="1"/>
            <p:nvPr/>
          </p:nvSpPr>
          <p:spPr>
            <a:xfrm>
              <a:off x="6692396" y="4110384"/>
              <a:ext cx="287120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Code Quality Metrics</a:t>
              </a:r>
              <a:endParaRPr sz="36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9" name="Google Shape;241;p8">
            <a:extLst>
              <a:ext uri="{FF2B5EF4-FFF2-40B4-BE49-F238E27FC236}">
                <a16:creationId xmlns:a16="http://schemas.microsoft.com/office/drawing/2014/main" id="{0CE6B24C-2FE2-498A-A839-2204789196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673006" y="659551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53"/>
          <p:cNvSpPr txBox="1">
            <a:spLocks noGrp="1"/>
          </p:cNvSpPr>
          <p:nvPr>
            <p:ph type="body" idx="3"/>
          </p:nvPr>
        </p:nvSpPr>
        <p:spPr>
          <a:xfrm>
            <a:off x="1061586" y="7775045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/>
            <a:r>
              <a:rPr lang="en-US" dirty="0"/>
              <a:t>It can’t configure a shared XML file between Maven builds and the IDE.</a:t>
            </a:r>
          </a:p>
        </p:txBody>
      </p:sp>
      <p:sp>
        <p:nvSpPr>
          <p:cNvPr id="1175" name="Google Shape;1175;p53"/>
          <p:cNvSpPr txBox="1">
            <a:spLocks noGrp="1"/>
          </p:cNvSpPr>
          <p:nvPr>
            <p:ph type="body" idx="4"/>
          </p:nvPr>
        </p:nvSpPr>
        <p:spPr>
          <a:xfrm>
            <a:off x="3616905" y="7195904"/>
            <a:ext cx="10509911" cy="39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ED7D31"/>
                </a:solidFill>
              </a:rPr>
              <a:t>D</a:t>
            </a:r>
          </a:p>
        </p:txBody>
      </p:sp>
      <p:sp>
        <p:nvSpPr>
          <p:cNvPr id="12" name="Google Shape;1163;p52">
            <a:extLst>
              <a:ext uri="{FF2B5EF4-FFF2-40B4-BE49-F238E27FC236}">
                <a16:creationId xmlns:a16="http://schemas.microsoft.com/office/drawing/2014/main" id="{DFF45ECE-F249-48AC-B0CD-A849B0879E9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50027" y="869854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Which of the following is a limitation of </a:t>
            </a:r>
            <a:r>
              <a:rPr lang="en-US" dirty="0" err="1"/>
              <a:t>FindBugs</a:t>
            </a:r>
            <a:r>
              <a:rPr lang="en-US" dirty="0"/>
              <a:t>?</a:t>
            </a:r>
          </a:p>
        </p:txBody>
      </p:sp>
      <p:sp>
        <p:nvSpPr>
          <p:cNvPr id="10" name="Google Shape;1118;p48">
            <a:extLst>
              <a:ext uri="{FF2B5EF4-FFF2-40B4-BE49-F238E27FC236}">
                <a16:creationId xmlns:a16="http://schemas.microsoft.com/office/drawing/2014/main" id="{787DE1AD-61D3-C049-8A42-0EA99059D351}"/>
              </a:ext>
            </a:extLst>
          </p:cNvPr>
          <p:cNvSpPr txBox="1">
            <a:spLocks/>
          </p:cNvSpPr>
          <p:nvPr/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" name="Google Shape;921;p113">
            <a:extLst>
              <a:ext uri="{FF2B5EF4-FFF2-40B4-BE49-F238E27FC236}">
                <a16:creationId xmlns:a16="http://schemas.microsoft.com/office/drawing/2014/main" id="{F8240BF4-ABD4-2E49-B1C3-8150861EBCAF}"/>
              </a:ext>
            </a:extLst>
          </p:cNvPr>
          <p:cNvSpPr txBox="1">
            <a:spLocks/>
          </p:cNvSpPr>
          <p:nvPr/>
        </p:nvSpPr>
        <p:spPr>
          <a:xfrm>
            <a:off x="2329744" y="288118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/>
            <a:r>
              <a:rPr lang="en-US" sz="2200" b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can detect critical issues such as null pointer exceptions and infinite loops. 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Google Shape;922;p113">
            <a:extLst>
              <a:ext uri="{FF2B5EF4-FFF2-40B4-BE49-F238E27FC236}">
                <a16:creationId xmlns:a16="http://schemas.microsoft.com/office/drawing/2014/main" id="{9904A4EE-70B6-DA49-822B-F10191291334}"/>
              </a:ext>
            </a:extLst>
          </p:cNvPr>
          <p:cNvSpPr txBox="1">
            <a:spLocks/>
          </p:cNvSpPr>
          <p:nvPr/>
        </p:nvSpPr>
        <p:spPr>
          <a:xfrm>
            <a:off x="2329744" y="37017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200" b="1" i="0" u="none" strike="noStrike" cap="none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/>
            <a:r>
              <a:rPr lang="en-US" b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detects less number of issues, but those issues will be important.</a:t>
            </a:r>
          </a:p>
        </p:txBody>
      </p:sp>
      <p:sp>
        <p:nvSpPr>
          <p:cNvPr id="15" name="Google Shape;923;p113">
            <a:extLst>
              <a:ext uri="{FF2B5EF4-FFF2-40B4-BE49-F238E27FC236}">
                <a16:creationId xmlns:a16="http://schemas.microsoft.com/office/drawing/2014/main" id="{8B120881-207D-D142-B8FA-3BB9429F7162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52239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It is less configurable than the other tools.</a:t>
            </a: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6" name="Google Shape;924;p113">
            <a:extLst>
              <a:ext uri="{FF2B5EF4-FFF2-40B4-BE49-F238E27FC236}">
                <a16:creationId xmlns:a16="http://schemas.microsoft.com/office/drawing/2014/main" id="{03EE2534-097B-4745-89E8-69E2A032D3DA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34299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It can’t configure a shared XML file between Maven builds and the IDE.</a:t>
            </a: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32887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2"/>
          <p:cNvSpPr txBox="1">
            <a:spLocks noGrp="1"/>
          </p:cNvSpPr>
          <p:nvPr>
            <p:ph type="body" idx="2"/>
          </p:nvPr>
        </p:nvSpPr>
        <p:spPr>
          <a:xfrm>
            <a:off x="3250027" y="869854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What is an important thing to remember when working with </a:t>
            </a:r>
            <a:r>
              <a:rPr lang="en-US" dirty="0" err="1"/>
              <a:t>FindBugs</a:t>
            </a:r>
            <a:r>
              <a:rPr lang="en-US" dirty="0"/>
              <a:t> with Ant?</a:t>
            </a:r>
          </a:p>
        </p:txBody>
      </p:sp>
      <p:sp>
        <p:nvSpPr>
          <p:cNvPr id="20" name="Google Shape;943;p115">
            <a:extLst>
              <a:ext uri="{FF2B5EF4-FFF2-40B4-BE49-F238E27FC236}">
                <a16:creationId xmlns:a16="http://schemas.microsoft.com/office/drawing/2014/main" id="{5681718A-D507-4A29-9CBF-B58AC09E904E}"/>
              </a:ext>
            </a:extLst>
          </p:cNvPr>
          <p:cNvSpPr txBox="1">
            <a:spLocks/>
          </p:cNvSpPr>
          <p:nvPr/>
        </p:nvSpPr>
        <p:spPr>
          <a:xfrm>
            <a:off x="2329744" y="290768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/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Store the FindBugs installation in the project directory structure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Google Shape;944;p115">
            <a:extLst>
              <a:ext uri="{FF2B5EF4-FFF2-40B4-BE49-F238E27FC236}">
                <a16:creationId xmlns:a16="http://schemas.microsoft.com/office/drawing/2014/main" id="{9CEC179A-EC7A-4487-AB3A-5F895487E4F0}"/>
              </a:ext>
            </a:extLst>
          </p:cNvPr>
          <p:cNvSpPr txBox="1">
            <a:spLocks/>
          </p:cNvSpPr>
          <p:nvPr/>
        </p:nvSpPr>
        <p:spPr>
          <a:xfrm>
            <a:off x="2329744" y="372829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/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Compile the project first before exposing it to FindBugs</a:t>
            </a:r>
          </a:p>
        </p:txBody>
      </p:sp>
      <p:sp>
        <p:nvSpPr>
          <p:cNvPr id="22" name="Google Shape;945;p115">
            <a:extLst>
              <a:ext uri="{FF2B5EF4-FFF2-40B4-BE49-F238E27FC236}">
                <a16:creationId xmlns:a16="http://schemas.microsoft.com/office/drawing/2014/main" id="{607F3C30-802B-4277-8A39-515826AF326D}"/>
              </a:ext>
            </a:extLst>
          </p:cNvPr>
          <p:cNvSpPr txBox="1">
            <a:spLocks/>
          </p:cNvSpPr>
          <p:nvPr/>
        </p:nvSpPr>
        <p:spPr>
          <a:xfrm>
            <a:off x="2329744" y="451157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Both</a:t>
            </a:r>
          </a:p>
          <a:p>
            <a:pPr marL="50800" indent="0">
              <a:buFont typeface="Arial"/>
              <a:buNone/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946;p115">
            <a:extLst>
              <a:ext uri="{FF2B5EF4-FFF2-40B4-BE49-F238E27FC236}">
                <a16:creationId xmlns:a16="http://schemas.microsoft.com/office/drawing/2014/main" id="{65430C4C-8871-491E-9FDB-A4C2B22DD3CC}"/>
              </a:ext>
            </a:extLst>
          </p:cNvPr>
          <p:cNvSpPr txBox="1">
            <a:spLocks/>
          </p:cNvSpPr>
          <p:nvPr/>
        </p:nvSpPr>
        <p:spPr>
          <a:xfrm>
            <a:off x="2329744" y="533217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</a:p>
        </p:txBody>
      </p:sp>
      <p:sp>
        <p:nvSpPr>
          <p:cNvPr id="8" name="Google Shape;1118;p48">
            <a:extLst>
              <a:ext uri="{FF2B5EF4-FFF2-40B4-BE49-F238E27FC236}">
                <a16:creationId xmlns:a16="http://schemas.microsoft.com/office/drawing/2014/main" id="{1D3C3FEF-AA8D-B54C-B45D-024FA4FDBAB2}"/>
              </a:ext>
            </a:extLst>
          </p:cNvPr>
          <p:cNvSpPr txBox="1">
            <a:spLocks/>
          </p:cNvSpPr>
          <p:nvPr/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18484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53"/>
          <p:cNvSpPr txBox="1">
            <a:spLocks noGrp="1"/>
          </p:cNvSpPr>
          <p:nvPr>
            <p:ph type="body" idx="3"/>
          </p:nvPr>
        </p:nvSpPr>
        <p:spPr>
          <a:xfrm>
            <a:off x="1061586" y="7775045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/>
            <a:r>
              <a:rPr lang="en-US" dirty="0" err="1"/>
              <a:t>FindBugs</a:t>
            </a:r>
            <a:r>
              <a:rPr lang="en-US" dirty="0"/>
              <a:t> runs against the application byte-code, and not source code, so you need to compile your source code first.</a:t>
            </a:r>
          </a:p>
        </p:txBody>
      </p:sp>
      <p:sp>
        <p:nvSpPr>
          <p:cNvPr id="1175" name="Google Shape;1175;p53"/>
          <p:cNvSpPr txBox="1">
            <a:spLocks noGrp="1"/>
          </p:cNvSpPr>
          <p:nvPr>
            <p:ph type="body" idx="4"/>
          </p:nvPr>
        </p:nvSpPr>
        <p:spPr>
          <a:xfrm>
            <a:off x="3616905" y="7195904"/>
            <a:ext cx="10509911" cy="39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ED7D31"/>
                </a:solidFill>
              </a:rPr>
              <a:t>B </a:t>
            </a:r>
          </a:p>
        </p:txBody>
      </p:sp>
      <p:sp>
        <p:nvSpPr>
          <p:cNvPr id="12" name="Google Shape;1163;p52">
            <a:extLst>
              <a:ext uri="{FF2B5EF4-FFF2-40B4-BE49-F238E27FC236}">
                <a16:creationId xmlns:a16="http://schemas.microsoft.com/office/drawing/2014/main" id="{DFF45ECE-F249-48AC-B0CD-A849B0879E9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50027" y="869854"/>
            <a:ext cx="12323762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What is an important thing to remember when working with </a:t>
            </a:r>
            <a:r>
              <a:rPr lang="en-US" dirty="0" err="1"/>
              <a:t>FindBugs</a:t>
            </a:r>
            <a:r>
              <a:rPr lang="en-US" dirty="0"/>
              <a:t> with Ant?</a:t>
            </a:r>
          </a:p>
        </p:txBody>
      </p:sp>
      <p:sp>
        <p:nvSpPr>
          <p:cNvPr id="10" name="Google Shape;1118;p48">
            <a:extLst>
              <a:ext uri="{FF2B5EF4-FFF2-40B4-BE49-F238E27FC236}">
                <a16:creationId xmlns:a16="http://schemas.microsoft.com/office/drawing/2014/main" id="{D547F361-82F1-2D42-AF3A-873D1600AF58}"/>
              </a:ext>
            </a:extLst>
          </p:cNvPr>
          <p:cNvSpPr txBox="1">
            <a:spLocks/>
          </p:cNvSpPr>
          <p:nvPr/>
        </p:nvSpPr>
        <p:spPr>
          <a:xfrm>
            <a:off x="1344135" y="1409560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11" name="Google Shape;943;p115">
            <a:extLst>
              <a:ext uri="{FF2B5EF4-FFF2-40B4-BE49-F238E27FC236}">
                <a16:creationId xmlns:a16="http://schemas.microsoft.com/office/drawing/2014/main" id="{7FC0D7C8-8B2D-724B-9A6D-A788F17757C0}"/>
              </a:ext>
            </a:extLst>
          </p:cNvPr>
          <p:cNvSpPr txBox="1">
            <a:spLocks/>
          </p:cNvSpPr>
          <p:nvPr/>
        </p:nvSpPr>
        <p:spPr>
          <a:xfrm>
            <a:off x="2329744" y="290768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/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Store the FindBugs installation in the project directory structure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Google Shape;944;p115">
            <a:extLst>
              <a:ext uri="{FF2B5EF4-FFF2-40B4-BE49-F238E27FC236}">
                <a16:creationId xmlns:a16="http://schemas.microsoft.com/office/drawing/2014/main" id="{1E120793-E16B-424B-BA80-6B4EDD0E7371}"/>
              </a:ext>
            </a:extLst>
          </p:cNvPr>
          <p:cNvSpPr txBox="1">
            <a:spLocks/>
          </p:cNvSpPr>
          <p:nvPr/>
        </p:nvSpPr>
        <p:spPr>
          <a:xfrm>
            <a:off x="2329744" y="372829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/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Compile the project first before exposing it to FindBugs</a:t>
            </a:r>
          </a:p>
        </p:txBody>
      </p:sp>
      <p:sp>
        <p:nvSpPr>
          <p:cNvPr id="18" name="Google Shape;945;p115">
            <a:extLst>
              <a:ext uri="{FF2B5EF4-FFF2-40B4-BE49-F238E27FC236}">
                <a16:creationId xmlns:a16="http://schemas.microsoft.com/office/drawing/2014/main" id="{9139576B-1523-F549-AA11-F341E31A314D}"/>
              </a:ext>
            </a:extLst>
          </p:cNvPr>
          <p:cNvSpPr txBox="1">
            <a:spLocks/>
          </p:cNvSpPr>
          <p:nvPr/>
        </p:nvSpPr>
        <p:spPr>
          <a:xfrm>
            <a:off x="2329744" y="451157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Both</a:t>
            </a:r>
          </a:p>
          <a:p>
            <a:pPr marL="50800" indent="0">
              <a:buFont typeface="Arial"/>
              <a:buNone/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946;p115">
            <a:extLst>
              <a:ext uri="{FF2B5EF4-FFF2-40B4-BE49-F238E27FC236}">
                <a16:creationId xmlns:a16="http://schemas.microsoft.com/office/drawing/2014/main" id="{056708D4-9E77-6D42-8132-448BBD60249D}"/>
              </a:ext>
            </a:extLst>
          </p:cNvPr>
          <p:cNvSpPr txBox="1">
            <a:spLocks/>
          </p:cNvSpPr>
          <p:nvPr/>
        </p:nvSpPr>
        <p:spPr>
          <a:xfrm>
            <a:off x="2329744" y="533217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065364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78fb86f4c_0_26"/>
          <p:cNvSpPr txBox="1">
            <a:spLocks noGrp="1"/>
          </p:cNvSpPr>
          <p:nvPr>
            <p:ph type="body" idx="4294967295"/>
          </p:nvPr>
        </p:nvSpPr>
        <p:spPr>
          <a:xfrm>
            <a:off x="4659086" y="1554163"/>
            <a:ext cx="106587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SzPts val="2200"/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sym typeface="Open Sans"/>
              </a:rPr>
              <a:t>Problem Statement:</a:t>
            </a:r>
          </a:p>
          <a:p>
            <a:pPr marL="0" lvl="0" indent="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SzPts val="2200"/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You’re a DevOps engineer at ABC software, a service-based software development company. The company is trying to implement a new coding standard to help avoid code refactoring. As a pilot, the company wants to perform daily static code analysis on its new project which is a retail management system for their new clients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FreshMart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. You’re tasked with setting up a Jenkins build job that polls the SCM for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FreshMart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project nightly and performs static code analysis using SonarQube and publishes the result. The retail management system will be a Maven project and the developers will be committing their codes to a git repository daily before they clock out.    </a:t>
            </a:r>
          </a:p>
          <a:p>
            <a:pPr marL="0" lvl="0" indent="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SzPts val="2200"/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SzPts val="2200"/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sym typeface="Open Sans"/>
              </a:rPr>
              <a:t>Requirements: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pipeline should be built with the SonarQube plugin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pipeline should poll the SCM every night and perform the analysis</a:t>
            </a:r>
          </a:p>
          <a:p>
            <a:pPr marL="0" lvl="0" indent="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SzPts val="2200"/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SzPts val="2200"/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5" name="Google Shape;1778;p155">
            <a:extLst>
              <a:ext uri="{FF2B5EF4-FFF2-40B4-BE49-F238E27FC236}">
                <a16:creationId xmlns:a16="http://schemas.microsoft.com/office/drawing/2014/main" id="{517CFE46-F13C-7843-B728-7FD18D45CFCE}"/>
              </a:ext>
            </a:extLst>
          </p:cNvPr>
          <p:cNvSpPr/>
          <p:nvPr/>
        </p:nvSpPr>
        <p:spPr>
          <a:xfrm>
            <a:off x="4659086" y="628879"/>
            <a:ext cx="106587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F547B"/>
              </a:buClr>
              <a:buSzPts val="700"/>
            </a:pPr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SemiBold"/>
              </a:rPr>
              <a:t>Static Code Analysis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5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"/>
          <p:cNvSpPr txBox="1">
            <a:spLocks noGrp="1"/>
          </p:cNvSpPr>
          <p:nvPr>
            <p:ph type="title"/>
          </p:nvPr>
        </p:nvSpPr>
        <p:spPr>
          <a:xfrm>
            <a:off x="-10160" y="3109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Code Quality Tools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3" name="Google Shape;443;p3" descr="Image result for Cobertura icon png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64" y="4795936"/>
            <a:ext cx="2277156" cy="227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" descr="Image result for StyleCop icon png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5879" y="4992979"/>
            <a:ext cx="2079625" cy="207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3A98DA-BB34-4D61-90E1-34D87599AF64}"/>
              </a:ext>
            </a:extLst>
          </p:cNvPr>
          <p:cNvGrpSpPr/>
          <p:nvPr/>
        </p:nvGrpSpPr>
        <p:grpSpPr>
          <a:xfrm>
            <a:off x="1648472" y="2256614"/>
            <a:ext cx="2476500" cy="1869193"/>
            <a:chOff x="1648472" y="2256614"/>
            <a:chExt cx="2476500" cy="1869193"/>
          </a:xfrm>
        </p:grpSpPr>
        <p:pic>
          <p:nvPicPr>
            <p:cNvPr id="441" name="Google Shape;441;p3" descr="Image result for checkstyle icon png&quot;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8472" y="2256614"/>
              <a:ext cx="2476500" cy="942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3"/>
            <p:cNvSpPr txBox="1"/>
            <p:nvPr/>
          </p:nvSpPr>
          <p:spPr>
            <a:xfrm>
              <a:off x="1833918" y="3694920"/>
              <a:ext cx="21056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CheckStyle</a:t>
              </a:r>
              <a:endParaRPr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7" name="Google Shape;447;p3"/>
          <p:cNvSpPr txBox="1"/>
          <p:nvPr/>
        </p:nvSpPr>
        <p:spPr>
          <a:xfrm>
            <a:off x="3119536" y="7542244"/>
            <a:ext cx="21056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Cobertura</a:t>
            </a:r>
            <a:endParaRPr sz="2200" b="1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7D5307-2DF0-471E-9BC1-9E65ED482C52}"/>
              </a:ext>
            </a:extLst>
          </p:cNvPr>
          <p:cNvGrpSpPr/>
          <p:nvPr/>
        </p:nvGrpSpPr>
        <p:grpSpPr>
          <a:xfrm>
            <a:off x="6427962" y="1858501"/>
            <a:ext cx="3400076" cy="2241700"/>
            <a:chOff x="6427962" y="1858501"/>
            <a:chExt cx="3400076" cy="2241700"/>
          </a:xfrm>
        </p:grpSpPr>
        <p:pic>
          <p:nvPicPr>
            <p:cNvPr id="445" name="Google Shape;445;p3" descr="Image result for SonarQube icon png&quot;"/>
            <p:cNvPicPr preferRelativeResize="0"/>
            <p:nvPr/>
          </p:nvPicPr>
          <p:blipFill rotWithShape="1">
            <a:blip r:embed="rId6">
              <a:alphaModFix/>
            </a:blip>
            <a:srcRect l="23062" t="17086" r="23660" b="44181"/>
            <a:stretch/>
          </p:blipFill>
          <p:spPr>
            <a:xfrm>
              <a:off x="6427962" y="1858501"/>
              <a:ext cx="3400076" cy="1088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3"/>
            <p:cNvSpPr txBox="1"/>
            <p:nvPr/>
          </p:nvSpPr>
          <p:spPr>
            <a:xfrm>
              <a:off x="7075196" y="3669314"/>
              <a:ext cx="21056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SonarQube</a:t>
              </a:r>
              <a:endParaRPr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101BD95-3F4C-45A3-8D0B-9B6C00CF678E}"/>
              </a:ext>
            </a:extLst>
          </p:cNvPr>
          <p:cNvGrpSpPr/>
          <p:nvPr/>
        </p:nvGrpSpPr>
        <p:grpSpPr>
          <a:xfrm>
            <a:off x="12338180" y="2034072"/>
            <a:ext cx="2105608" cy="2132176"/>
            <a:chOff x="12338180" y="2034072"/>
            <a:chExt cx="2105608" cy="2132176"/>
          </a:xfrm>
        </p:grpSpPr>
        <p:pic>
          <p:nvPicPr>
            <p:cNvPr id="442" name="Google Shape;442;p3" descr="Image result for FindBugs icon png&quot;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622473" y="2034072"/>
              <a:ext cx="1537023" cy="1537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"/>
            <p:cNvSpPr txBox="1"/>
            <p:nvPr/>
          </p:nvSpPr>
          <p:spPr>
            <a:xfrm>
              <a:off x="12338180" y="3735361"/>
              <a:ext cx="21056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FindBugs</a:t>
              </a:r>
              <a:endParaRPr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50" name="Google Shape;450;p3"/>
          <p:cNvSpPr txBox="1"/>
          <p:nvPr/>
        </p:nvSpPr>
        <p:spPr>
          <a:xfrm>
            <a:off x="10677332" y="7504924"/>
            <a:ext cx="21056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StyleCop</a:t>
            </a:r>
            <a:endParaRPr sz="2200" b="1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241;p8">
            <a:extLst>
              <a:ext uri="{FF2B5EF4-FFF2-40B4-BE49-F238E27FC236}">
                <a16:creationId xmlns:a16="http://schemas.microsoft.com/office/drawing/2014/main" id="{281F4FD2-E887-46A5-9B8F-088A49C2A69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6807" b="6798"/>
          <a:stretch/>
        </p:blipFill>
        <p:spPr>
          <a:xfrm>
            <a:off x="5673006" y="659551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"/>
          <p:cNvSpPr txBox="1">
            <a:spLocks noGrp="1"/>
          </p:cNvSpPr>
          <p:nvPr>
            <p:ph type="title"/>
          </p:nvPr>
        </p:nvSpPr>
        <p:spPr>
          <a:xfrm>
            <a:off x="-10160" y="31094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Code Quality in Build Process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FEE09B-2B14-4592-A90A-C88671B1B2D4}"/>
              </a:ext>
            </a:extLst>
          </p:cNvPr>
          <p:cNvGrpSpPr/>
          <p:nvPr/>
        </p:nvGrpSpPr>
        <p:grpSpPr>
          <a:xfrm>
            <a:off x="1174622" y="1451059"/>
            <a:ext cx="13906757" cy="6241882"/>
            <a:chOff x="1415663" y="989048"/>
            <a:chExt cx="13906757" cy="6241882"/>
          </a:xfrm>
        </p:grpSpPr>
        <p:sp>
          <p:nvSpPr>
            <p:cNvPr id="458" name="Google Shape;458;p4"/>
            <p:cNvSpPr txBox="1"/>
            <p:nvPr/>
          </p:nvSpPr>
          <p:spPr>
            <a:xfrm>
              <a:off x="2154853" y="989048"/>
              <a:ext cx="12428377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Before working with Jenkins, it is important to understand code quality metrics as an isolated entity with one framework or server and make it part of a broader process.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1415663" y="2228744"/>
              <a:ext cx="13906757" cy="2265965"/>
            </a:xfrm>
            <a:prstGeom prst="roundRect">
              <a:avLst>
                <a:gd name="adj" fmla="val 4385"/>
              </a:avLst>
            </a:prstGeom>
            <a:noFill/>
            <a:ln w="19050">
              <a:solidFill>
                <a:srgbClr val="ED7D31"/>
              </a:solidFill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The first level of code quality integration is the IDE.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endPara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Modern IDEs support most of the code quality tools, such as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Checkstyle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, PMD, and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FindBugs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 have plugins for Eclipse, NetBeans, and IntelliJ.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It is a fast and reliable way to provide feedback to individual developers.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415663" y="4964965"/>
              <a:ext cx="13906757" cy="2265965"/>
            </a:xfrm>
            <a:prstGeom prst="roundRect">
              <a:avLst>
                <a:gd name="adj" fmla="val 4970"/>
              </a:avLst>
            </a:prstGeom>
            <a:noFill/>
            <a:ln w="19050">
              <a:solidFill>
                <a:srgbClr val="ED7D31"/>
              </a:solidFill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07000"/>
                </a:lnSpc>
                <a:buSzPts val="2400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The second level is your build server.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107000"/>
                </a:lnSpc>
                <a:buSzPts val="2400"/>
              </a:pPr>
              <a:endPara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In addition to a single unit and integration test build jobs, dedicated code quality build is a useful entity, which runs after the build and test.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It aims to produce project-wide code quality metrics.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</p:txBody>
        </p:sp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FE4D42FD-14C3-46BF-9500-07A1641291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174206" y="659551"/>
            <a:ext cx="7907588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"/>
          <p:cNvSpPr txBox="1">
            <a:spLocks noGrp="1"/>
          </p:cNvSpPr>
          <p:nvPr>
            <p:ph type="title"/>
          </p:nvPr>
        </p:nvSpPr>
        <p:spPr>
          <a:xfrm>
            <a:off x="-10160" y="17844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Code Quality in Build Process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5"/>
          <p:cNvSpPr txBox="1"/>
          <p:nvPr/>
        </p:nvSpPr>
        <p:spPr>
          <a:xfrm>
            <a:off x="2052736" y="989048"/>
            <a:ext cx="124283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As code coverage analysis and other analysis tools can be quite slow to run, it is recommended to run code quality analysis job separately.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05A4F4-88A7-4F3D-A4F5-A203FFCC53F3}"/>
              </a:ext>
            </a:extLst>
          </p:cNvPr>
          <p:cNvGrpSpPr/>
          <p:nvPr/>
        </p:nvGrpSpPr>
        <p:grpSpPr>
          <a:xfrm>
            <a:off x="1423306" y="2416062"/>
            <a:ext cx="14009630" cy="5164194"/>
            <a:chOff x="1096863" y="2699085"/>
            <a:chExt cx="14009630" cy="5164194"/>
          </a:xfrm>
        </p:grpSpPr>
        <p:sp>
          <p:nvSpPr>
            <p:cNvPr id="469" name="Google Shape;469;p5"/>
            <p:cNvSpPr/>
            <p:nvPr/>
          </p:nvSpPr>
          <p:spPr>
            <a:xfrm>
              <a:off x="1096863" y="2699085"/>
              <a:ext cx="10118531" cy="5164194"/>
            </a:xfrm>
            <a:prstGeom prst="roundRect">
              <a:avLst>
                <a:gd name="adj" fmla="val 3323"/>
              </a:avLst>
            </a:prstGeom>
            <a:noFill/>
            <a:ln w="19050">
              <a:noFill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Code quality reporting is a relatively passive process.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One has to search for the information on the build server, rather than simply reporting on code quality.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It is important to set up a dedicated code quality build that runs after the build and test, and configure the build to fail.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Jenkins provides the facility to do code quality reporting or one can also do it in build script.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indent="-342900">
                <a:lnSpc>
                  <a:spcPct val="107000"/>
                </a:lnSpc>
                <a:buClr>
                  <a:schemeClr val="tx1">
                    <a:lumMod val="75000"/>
                    <a:lumOff val="2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The advantage of configuring code quality outside the build script is that one can change code quality build failing criteria more easily without hindering the source code.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70" name="Google Shape;470;p5" descr="https://lh3.googleusercontent.com/-iSZPkHgVfZQ/XfCq0uMXN6I/AAAAAAAAEn4/QhaAaqlSYycEHdqt9NG4_ahKWqLRXjkPwCK8BGAsYHg/s365/2019-12-11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810968" y="3542869"/>
              <a:ext cx="2295525" cy="3476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241;p8">
            <a:extLst>
              <a:ext uri="{FF2B5EF4-FFF2-40B4-BE49-F238E27FC236}">
                <a16:creationId xmlns:a16="http://schemas.microsoft.com/office/drawing/2014/main" id="{DA5F7AA4-E4B8-46A9-95FF-88BBFF4DE2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533642" y="659551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4707</Words>
  <Application>Microsoft Office PowerPoint</Application>
  <PresentationFormat>Custom</PresentationFormat>
  <Paragraphs>595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Open Sans Semibold</vt:lpstr>
      <vt:lpstr>Open Sans ExtraBold</vt:lpstr>
      <vt:lpstr>Calibri</vt:lpstr>
      <vt:lpstr>Open Sans</vt:lpstr>
      <vt:lpstr>Arial</vt:lpstr>
      <vt:lpstr>Digital Marketing</vt:lpstr>
      <vt:lpstr>Digital Marketing</vt:lpstr>
      <vt:lpstr>1_Digital Marketing</vt:lpstr>
      <vt:lpstr>PowerPoint Presentation</vt:lpstr>
      <vt:lpstr>PowerPoint Presentation</vt:lpstr>
      <vt:lpstr>PowerPoint Presentation</vt:lpstr>
      <vt:lpstr>PowerPoint Presentation</vt:lpstr>
      <vt:lpstr>Introduction</vt:lpstr>
      <vt:lpstr>Code Quality Metrics</vt:lpstr>
      <vt:lpstr>Code Quality Tools</vt:lpstr>
      <vt:lpstr>Code Quality in Build Process</vt:lpstr>
      <vt:lpstr>Code Quality in Build Process</vt:lpstr>
      <vt:lpstr>Checkstyle</vt:lpstr>
      <vt:lpstr>Checkstyle Eclipse Plugin</vt:lpstr>
      <vt:lpstr>Checkstyle with Maven</vt:lpstr>
      <vt:lpstr>PMD</vt:lpstr>
      <vt:lpstr>PMD Rules in Eclipse</vt:lpstr>
      <vt:lpstr>PMD with Ant</vt:lpstr>
      <vt:lpstr>PMD with Ant</vt:lpstr>
      <vt:lpstr>PMD with Maven</vt:lpstr>
      <vt:lpstr>PMD with Maven</vt:lpstr>
      <vt:lpstr>FindBugs</vt:lpstr>
      <vt:lpstr>FindBugs with Ant</vt:lpstr>
      <vt:lpstr>FindBugs with Maven</vt:lpstr>
      <vt:lpstr>FindBugs with Maven</vt:lpstr>
      <vt:lpstr>Reporting on Code Quality</vt:lpstr>
      <vt:lpstr>Reporting on Code Quality</vt:lpstr>
      <vt:lpstr>PowerPoint Presentation</vt:lpstr>
      <vt:lpstr>Working with Freestyle Jobs</vt:lpstr>
      <vt:lpstr>Working with Freestyle Jobs</vt:lpstr>
      <vt:lpstr>Working with Freestyle Jobs</vt:lpstr>
      <vt:lpstr>PowerPoint Presentation</vt:lpstr>
      <vt:lpstr>Working with Maven Build Jobs</vt:lpstr>
      <vt:lpstr>Working with Maven Build Jobs</vt:lpstr>
      <vt:lpstr>Working with Maven Build Jobs</vt:lpstr>
      <vt:lpstr>Exploring Maven Build Fields</vt:lpstr>
      <vt:lpstr>Using Checkstyle, PMD, and FindBigs Reports</vt:lpstr>
      <vt:lpstr>FindBugs Integration with Jenkins</vt:lpstr>
      <vt:lpstr>PowerPoint Presentation</vt:lpstr>
      <vt:lpstr>Reporting on Code Complexity</vt:lpstr>
      <vt:lpstr>Reporting on Code Complexity</vt:lpstr>
      <vt:lpstr>Coverage/Complexity Scatter Plot with Jenkins</vt:lpstr>
      <vt:lpstr>PowerPoint Presentation</vt:lpstr>
      <vt:lpstr>Reporting on Open Tasks</vt:lpstr>
      <vt:lpstr>Reporting on Open Tasks</vt:lpstr>
      <vt:lpstr>PowerPoint Presentation</vt:lpstr>
      <vt:lpstr>Introduction</vt:lpstr>
      <vt:lpstr>Sonar Report</vt:lpstr>
      <vt:lpstr>SonarQube with Jenkins</vt:lpstr>
      <vt:lpstr>SonarQube with Jenkins</vt:lpstr>
      <vt:lpstr>Sonar Configuration</vt:lpstr>
      <vt:lpstr>Sonar Configuration</vt:lpstr>
      <vt:lpstr>SonarQube Integration with 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L.M DSA</dc:creator>
  <cp:lastModifiedBy>Naveen Kumar D</cp:lastModifiedBy>
  <cp:revision>60</cp:revision>
  <dcterms:created xsi:type="dcterms:W3CDTF">2016-12-06T06:58:02Z</dcterms:created>
  <dcterms:modified xsi:type="dcterms:W3CDTF">2020-06-22T12:50:09Z</dcterms:modified>
</cp:coreProperties>
</file>